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0" r:id="rId2"/>
    <p:sldMasterId id="2147483712" r:id="rId3"/>
    <p:sldMasterId id="2147483725" r:id="rId4"/>
    <p:sldMasterId id="2147483777" r:id="rId5"/>
  </p:sldMasterIdLst>
  <p:notesMasterIdLst>
    <p:notesMasterId r:id="rId63"/>
  </p:notesMasterIdLst>
  <p:sldIdLst>
    <p:sldId id="424" r:id="rId6"/>
    <p:sldId id="533" r:id="rId7"/>
    <p:sldId id="394" r:id="rId8"/>
    <p:sldId id="53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5" r:id="rId35"/>
    <p:sldId id="527" r:id="rId36"/>
    <p:sldId id="528" r:id="rId37"/>
    <p:sldId id="529" r:id="rId38"/>
    <p:sldId id="530" r:id="rId39"/>
    <p:sldId id="531" r:id="rId40"/>
    <p:sldId id="532" r:id="rId41"/>
    <p:sldId id="426" r:id="rId42"/>
    <p:sldId id="427" r:id="rId43"/>
    <p:sldId id="428" r:id="rId44"/>
    <p:sldId id="429" r:id="rId45"/>
    <p:sldId id="430" r:id="rId46"/>
    <p:sldId id="431" r:id="rId47"/>
    <p:sldId id="432" r:id="rId48"/>
    <p:sldId id="434" r:id="rId49"/>
    <p:sldId id="435" r:id="rId50"/>
    <p:sldId id="436" r:id="rId51"/>
    <p:sldId id="437" r:id="rId52"/>
    <p:sldId id="438" r:id="rId53"/>
    <p:sldId id="439" r:id="rId54"/>
    <p:sldId id="440" r:id="rId55"/>
    <p:sldId id="441" r:id="rId56"/>
    <p:sldId id="442" r:id="rId57"/>
    <p:sldId id="444" r:id="rId58"/>
    <p:sldId id="445" r:id="rId59"/>
    <p:sldId id="446" r:id="rId60"/>
    <p:sldId id="447" r:id="rId61"/>
    <p:sldId id="448" r:id="rId62"/>
  </p:sldIdLst>
  <p:sldSz cx="9144000" cy="6858000" type="screen4x3"/>
  <p:notesSz cx="6858000" cy="9144000"/>
  <p:defaultTextStyle>
    <a:defPPr>
      <a:defRPr lang="en-GB"/>
    </a:defPPr>
    <a:lvl1pPr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1pPr>
    <a:lvl2pPr marL="742950" indent="-28575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2pPr>
    <a:lvl3pPr marL="11430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3pPr>
    <a:lvl4pPr marL="16002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4pPr>
    <a:lvl5pPr marL="20574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5pPr>
    <a:lvl6pPr marL="2286000" algn="r" defTabSz="914400" rtl="1" eaLnBrk="1" latinLnBrk="0" hangingPunct="1">
      <a:defRPr kern="1200">
        <a:solidFill>
          <a:schemeClr val="bg1"/>
        </a:solidFill>
        <a:latin typeface="Arial" pitchFamily="34" charset="0"/>
        <a:ea typeface="+mn-ea"/>
        <a:cs typeface="Arial" pitchFamily="34" charset="0"/>
      </a:defRPr>
    </a:lvl6pPr>
    <a:lvl7pPr marL="2743200" algn="r" defTabSz="914400" rtl="1" eaLnBrk="1" latinLnBrk="0" hangingPunct="1">
      <a:defRPr kern="1200">
        <a:solidFill>
          <a:schemeClr val="bg1"/>
        </a:solidFill>
        <a:latin typeface="Arial" pitchFamily="34" charset="0"/>
        <a:ea typeface="+mn-ea"/>
        <a:cs typeface="Arial" pitchFamily="34" charset="0"/>
      </a:defRPr>
    </a:lvl7pPr>
    <a:lvl8pPr marL="3200400" algn="r" defTabSz="914400" rtl="1" eaLnBrk="1" latinLnBrk="0" hangingPunct="1">
      <a:defRPr kern="1200">
        <a:solidFill>
          <a:schemeClr val="bg1"/>
        </a:solidFill>
        <a:latin typeface="Arial" pitchFamily="34" charset="0"/>
        <a:ea typeface="+mn-ea"/>
        <a:cs typeface="Arial" pitchFamily="34" charset="0"/>
      </a:defRPr>
    </a:lvl8pPr>
    <a:lvl9pPr marL="3657600" algn="r" defTabSz="914400" rtl="1" eaLnBrk="1" latinLnBrk="0" hangingPunct="1">
      <a:defRPr kern="1200">
        <a:solidFill>
          <a:schemeClr val="bg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uka" initials="I" lastIdx="4" clrIdx="2"/>
  <p:cmAuthor id="2" name="Dan Yamin" initials="D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autoAdjust="0"/>
    <p:restoredTop sz="90847" autoAdjust="0"/>
  </p:normalViewPr>
  <p:slideViewPr>
    <p:cSldViewPr>
      <p:cViewPr varScale="1">
        <p:scale>
          <a:sx n="105" d="100"/>
          <a:sy n="105" d="100"/>
        </p:scale>
        <p:origin x="1434" y="96"/>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02"/>
          <c:h val="0.597913854518186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numCache>
            </c:numRef>
          </c:val>
          <c:smooth val="0"/>
          <c:extLst>
            <c:ext xmlns:c16="http://schemas.microsoft.com/office/drawing/2014/chart" uri="{C3380CC4-5D6E-409C-BE32-E72D297353CC}">
              <c16:uniqueId val="{00000000-02A2-43A5-BCD9-1A226D5EC1E7}"/>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numCache>
            </c:numRef>
          </c:val>
          <c:smooth val="0"/>
          <c:extLst>
            <c:ext xmlns:c16="http://schemas.microsoft.com/office/drawing/2014/chart" uri="{C3380CC4-5D6E-409C-BE32-E72D297353CC}">
              <c16:uniqueId val="{00000001-02A2-43A5-BCD9-1A226D5EC1E7}"/>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numCache>
            </c:numRef>
          </c:val>
          <c:smooth val="0"/>
          <c:extLst>
            <c:ext xmlns:c16="http://schemas.microsoft.com/office/drawing/2014/chart" uri="{C3380CC4-5D6E-409C-BE32-E72D297353CC}">
              <c16:uniqueId val="{00000002-02A2-43A5-BCD9-1A226D5EC1E7}"/>
            </c:ext>
          </c:extLst>
        </c:ser>
        <c:dLbls>
          <c:showLegendKey val="0"/>
          <c:showVal val="0"/>
          <c:showCatName val="0"/>
          <c:showSerName val="0"/>
          <c:showPercent val="0"/>
          <c:showBubbleSize val="0"/>
        </c:dLbls>
        <c:smooth val="0"/>
        <c:axId val="32500736"/>
        <c:axId val="32781440"/>
      </c:lineChart>
      <c:catAx>
        <c:axId val="32500736"/>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2781440"/>
        <c:crosses val="autoZero"/>
        <c:auto val="1"/>
        <c:lblAlgn val="ctr"/>
        <c:lblOffset val="100"/>
        <c:tickLblSkip val="7"/>
        <c:tickMarkSkip val="7"/>
        <c:noMultiLvlLbl val="0"/>
      </c:catAx>
      <c:valAx>
        <c:axId val="32781440"/>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2500736"/>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numCache>
            </c:numRef>
          </c:val>
          <c:smooth val="0"/>
          <c:extLst>
            <c:ext xmlns:c16="http://schemas.microsoft.com/office/drawing/2014/chart" uri="{C3380CC4-5D6E-409C-BE32-E72D297353CC}">
              <c16:uniqueId val="{00000000-FBCE-4787-9E05-1DF2C5C4BFA0}"/>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numCache>
            </c:numRef>
          </c:val>
          <c:smooth val="0"/>
          <c:extLst>
            <c:ext xmlns:c16="http://schemas.microsoft.com/office/drawing/2014/chart" uri="{C3380CC4-5D6E-409C-BE32-E72D297353CC}">
              <c16:uniqueId val="{00000001-FBCE-4787-9E05-1DF2C5C4BFA0}"/>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numCache>
            </c:numRef>
          </c:val>
          <c:smooth val="0"/>
          <c:extLst>
            <c:ext xmlns:c16="http://schemas.microsoft.com/office/drawing/2014/chart" uri="{C3380CC4-5D6E-409C-BE32-E72D297353CC}">
              <c16:uniqueId val="{00000002-FBCE-4787-9E05-1DF2C5C4BFA0}"/>
            </c:ext>
          </c:extLst>
        </c:ser>
        <c:dLbls>
          <c:showLegendKey val="0"/>
          <c:showVal val="0"/>
          <c:showCatName val="0"/>
          <c:showSerName val="0"/>
          <c:showPercent val="0"/>
          <c:showBubbleSize val="0"/>
        </c:dLbls>
        <c:smooth val="0"/>
        <c:axId val="33413760"/>
        <c:axId val="33415936"/>
      </c:lineChart>
      <c:catAx>
        <c:axId val="3341376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3415936"/>
        <c:crosses val="autoZero"/>
        <c:auto val="1"/>
        <c:lblAlgn val="ctr"/>
        <c:lblOffset val="100"/>
        <c:tickLblSkip val="7"/>
        <c:tickMarkSkip val="7"/>
        <c:noMultiLvlLbl val="0"/>
      </c:catAx>
      <c:valAx>
        <c:axId val="3341593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341376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numCache>
            </c:numRef>
          </c:val>
          <c:smooth val="0"/>
          <c:extLst>
            <c:ext xmlns:c16="http://schemas.microsoft.com/office/drawing/2014/chart" uri="{C3380CC4-5D6E-409C-BE32-E72D297353CC}">
              <c16:uniqueId val="{00000000-1A1E-4454-92D1-D3C860B45025}"/>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numCache>
            </c:numRef>
          </c:val>
          <c:smooth val="0"/>
          <c:extLst>
            <c:ext xmlns:c16="http://schemas.microsoft.com/office/drawing/2014/chart" uri="{C3380CC4-5D6E-409C-BE32-E72D297353CC}">
              <c16:uniqueId val="{00000001-1A1E-4454-92D1-D3C860B45025}"/>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numCache>
            </c:numRef>
          </c:val>
          <c:smooth val="0"/>
          <c:extLst>
            <c:ext xmlns:c16="http://schemas.microsoft.com/office/drawing/2014/chart" uri="{C3380CC4-5D6E-409C-BE32-E72D297353CC}">
              <c16:uniqueId val="{00000002-1A1E-4454-92D1-D3C860B45025}"/>
            </c:ext>
          </c:extLst>
        </c:ser>
        <c:dLbls>
          <c:showLegendKey val="0"/>
          <c:showVal val="0"/>
          <c:showCatName val="0"/>
          <c:showSerName val="0"/>
          <c:showPercent val="0"/>
          <c:showBubbleSize val="0"/>
        </c:dLbls>
        <c:smooth val="0"/>
        <c:axId val="36378880"/>
        <c:axId val="36381056"/>
      </c:lineChart>
      <c:catAx>
        <c:axId val="363788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381056"/>
        <c:crosses val="autoZero"/>
        <c:auto val="1"/>
        <c:lblAlgn val="ctr"/>
        <c:lblOffset val="100"/>
        <c:tickLblSkip val="7"/>
        <c:tickMarkSkip val="7"/>
        <c:noMultiLvlLbl val="0"/>
      </c:catAx>
      <c:valAx>
        <c:axId val="363810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3788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numCache>
            </c:numRef>
          </c:val>
          <c:smooth val="0"/>
          <c:extLst>
            <c:ext xmlns:c16="http://schemas.microsoft.com/office/drawing/2014/chart" uri="{C3380CC4-5D6E-409C-BE32-E72D297353CC}">
              <c16:uniqueId val="{00000000-A282-47E6-B3B5-CDD7710F17E9}"/>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numCache>
            </c:numRef>
          </c:val>
          <c:smooth val="0"/>
          <c:extLst>
            <c:ext xmlns:c16="http://schemas.microsoft.com/office/drawing/2014/chart" uri="{C3380CC4-5D6E-409C-BE32-E72D297353CC}">
              <c16:uniqueId val="{00000001-A282-47E6-B3B5-CDD7710F17E9}"/>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numCache>
            </c:numRef>
          </c:val>
          <c:smooth val="0"/>
          <c:extLst>
            <c:ext xmlns:c16="http://schemas.microsoft.com/office/drawing/2014/chart" uri="{C3380CC4-5D6E-409C-BE32-E72D297353CC}">
              <c16:uniqueId val="{00000002-A282-47E6-B3B5-CDD7710F17E9}"/>
            </c:ext>
          </c:extLst>
        </c:ser>
        <c:dLbls>
          <c:showLegendKey val="0"/>
          <c:showVal val="0"/>
          <c:showCatName val="0"/>
          <c:showSerName val="0"/>
          <c:showPercent val="0"/>
          <c:showBubbleSize val="0"/>
        </c:dLbls>
        <c:smooth val="0"/>
        <c:axId val="36497280"/>
        <c:axId val="36499456"/>
      </c:lineChart>
      <c:catAx>
        <c:axId val="364972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499456"/>
        <c:crosses val="autoZero"/>
        <c:auto val="1"/>
        <c:lblAlgn val="ctr"/>
        <c:lblOffset val="100"/>
        <c:tickLblSkip val="7"/>
        <c:tickMarkSkip val="7"/>
        <c:noMultiLvlLbl val="0"/>
      </c:catAx>
      <c:valAx>
        <c:axId val="364994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4972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pt idx="36">
                  <c:v>3.2045245685889761E-3</c:v>
                </c:pt>
                <c:pt idx="37">
                  <c:v>2.4968516354477387E-3</c:v>
                </c:pt>
                <c:pt idx="38">
                  <c:v>1.9619132980111401E-3</c:v>
                </c:pt>
                <c:pt idx="39">
                  <c:v>1.51036407574227E-3</c:v>
                </c:pt>
                <c:pt idx="40">
                  <c:v>1.1935421653940827E-3</c:v>
                </c:pt>
                <c:pt idx="41">
                  <c:v>9.2125117709125105E-4</c:v>
                </c:pt>
                <c:pt idx="42">
                  <c:v>7.0710566024892105E-4</c:v>
                </c:pt>
                <c:pt idx="43">
                  <c:v>5.4514924949796643E-4</c:v>
                </c:pt>
                <c:pt idx="44">
                  <c:v>4.2942557946926049E-4</c:v>
                </c:pt>
                <c:pt idx="45">
                  <c:v>3.3922918959394642E-4</c:v>
                </c:pt>
                <c:pt idx="46">
                  <c:v>2.686037145028987E-4</c:v>
                </c:pt>
                <c:pt idx="47">
                  <c:v>2.1017460659624999E-4</c:v>
                </c:pt>
                <c:pt idx="48">
                  <c:v>1.6138913785865801E-4</c:v>
                </c:pt>
                <c:pt idx="49">
                  <c:v>1.2111276250553E-4</c:v>
                </c:pt>
                <c:pt idx="50">
                  <c:v>9.4167300121396873E-5</c:v>
                </c:pt>
                <c:pt idx="51">
                  <c:v>6.7505474183410824E-5</c:v>
                </c:pt>
                <c:pt idx="52">
                  <c:v>5.4741834106715517E-5</c:v>
                </c:pt>
                <c:pt idx="53">
                  <c:v>4.3396376260764003E-5</c:v>
                </c:pt>
                <c:pt idx="54">
                  <c:v>3.4036373537854244E-5</c:v>
                </c:pt>
                <c:pt idx="55">
                  <c:v>2.9624251042206299E-5</c:v>
                </c:pt>
                <c:pt idx="56">
                  <c:v>2.20606124782388E-5</c:v>
                </c:pt>
                <c:pt idx="57">
                  <c:v>1.60171169589901E-5</c:v>
                </c:pt>
                <c:pt idx="58">
                  <c:v>1.60171169589901E-5</c:v>
                </c:pt>
                <c:pt idx="59">
                  <c:v>1.60171169589901E-5</c:v>
                </c:pt>
                <c:pt idx="60">
                  <c:v>1.60171169589901E-5</c:v>
                </c:pt>
                <c:pt idx="61">
                  <c:v>1.60171169589901E-5</c:v>
                </c:pt>
                <c:pt idx="62">
                  <c:v>1.60171169589901E-5</c:v>
                </c:pt>
                <c:pt idx="63">
                  <c:v>1.60171169589901E-5</c:v>
                </c:pt>
                <c:pt idx="64">
                  <c:v>1.60171169589901E-5</c:v>
                </c:pt>
                <c:pt idx="65">
                  <c:v>1.60171169589901E-5</c:v>
                </c:pt>
                <c:pt idx="66">
                  <c:v>1.60171169589901E-5</c:v>
                </c:pt>
                <c:pt idx="67">
                  <c:v>1.60171169589901E-5</c:v>
                </c:pt>
                <c:pt idx="68">
                  <c:v>1.60171169589901E-5</c:v>
                </c:pt>
                <c:pt idx="69">
                  <c:v>1.60171169589901E-5</c:v>
                </c:pt>
              </c:numCache>
            </c:numRef>
          </c:val>
          <c:smooth val="0"/>
          <c:extLst>
            <c:ext xmlns:c16="http://schemas.microsoft.com/office/drawing/2014/chart" uri="{C3380CC4-5D6E-409C-BE32-E72D297353CC}">
              <c16:uniqueId val="{00000000-D88A-4EE6-8F1F-EFB590DB5836}"/>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pt idx="36">
                  <c:v>0.49185424490305374</c:v>
                </c:pt>
                <c:pt idx="37">
                  <c:v>0.49296723431773998</c:v>
                </c:pt>
                <c:pt idx="38">
                  <c:v>0.49381842729263442</c:v>
                </c:pt>
                <c:pt idx="39">
                  <c:v>0.49451021658479055</c:v>
                </c:pt>
                <c:pt idx="40">
                  <c:v>0.49501423854959598</c:v>
                </c:pt>
                <c:pt idx="41">
                  <c:v>0.49542210775915929</c:v>
                </c:pt>
                <c:pt idx="42">
                  <c:v>0.49573836239661462</c:v>
                </c:pt>
                <c:pt idx="43">
                  <c:v>0.49599874065417898</c:v>
                </c:pt>
                <c:pt idx="44">
                  <c:v>0.49618508979929893</c:v>
                </c:pt>
                <c:pt idx="45">
                  <c:v>0.49632889347749742</c:v>
                </c:pt>
                <c:pt idx="46">
                  <c:v>0.49644178078306356</c:v>
                </c:pt>
                <c:pt idx="47">
                  <c:v>0.49653112626360002</c:v>
                </c:pt>
                <c:pt idx="48">
                  <c:v>0.49660458810315256</c:v>
                </c:pt>
                <c:pt idx="49">
                  <c:v>0.49666103175593601</c:v>
                </c:pt>
                <c:pt idx="50">
                  <c:v>0.49670187540418198</c:v>
                </c:pt>
                <c:pt idx="51">
                  <c:v>0.49673988268796498</c:v>
                </c:pt>
                <c:pt idx="52">
                  <c:v>0.49676314087654999</c:v>
                </c:pt>
                <c:pt idx="53">
                  <c:v>0.49678129360910356</c:v>
                </c:pt>
                <c:pt idx="54">
                  <c:v>0.49679717725008732</c:v>
                </c:pt>
                <c:pt idx="55">
                  <c:v>0.49680152634226293</c:v>
                </c:pt>
                <c:pt idx="56">
                  <c:v>0.49681192634528787</c:v>
                </c:pt>
                <c:pt idx="57">
                  <c:v>0.49694940659918502</c:v>
                </c:pt>
                <c:pt idx="58">
                  <c:v>0.49694940659918502</c:v>
                </c:pt>
                <c:pt idx="59">
                  <c:v>0.49694940659918502</c:v>
                </c:pt>
                <c:pt idx="60">
                  <c:v>0.49694940659918502</c:v>
                </c:pt>
                <c:pt idx="61">
                  <c:v>0.49694940659918502</c:v>
                </c:pt>
                <c:pt idx="62">
                  <c:v>0.49694940659918502</c:v>
                </c:pt>
                <c:pt idx="63">
                  <c:v>0.49694940659918502</c:v>
                </c:pt>
                <c:pt idx="64">
                  <c:v>0.49694940659918502</c:v>
                </c:pt>
                <c:pt idx="65">
                  <c:v>0.49694940659918502</c:v>
                </c:pt>
                <c:pt idx="66">
                  <c:v>0.49694940659918502</c:v>
                </c:pt>
                <c:pt idx="67">
                  <c:v>0.49694940659918502</c:v>
                </c:pt>
                <c:pt idx="68">
                  <c:v>0.49694940659918502</c:v>
                </c:pt>
                <c:pt idx="69">
                  <c:v>0.49694940659918502</c:v>
                </c:pt>
              </c:numCache>
            </c:numRef>
          </c:val>
          <c:smooth val="0"/>
          <c:extLst>
            <c:ext xmlns:c16="http://schemas.microsoft.com/office/drawing/2014/chart" uri="{C3380CC4-5D6E-409C-BE32-E72D297353CC}">
              <c16:uniqueId val="{00000001-D88A-4EE6-8F1F-EFB590DB5836}"/>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pt idx="36">
                  <c:v>0.50494123052835949</c:v>
                </c:pt>
                <c:pt idx="37">
                  <c:v>0.50453591404681097</c:v>
                </c:pt>
                <c:pt idx="38">
                  <c:v>0.50421965940935498</c:v>
                </c:pt>
                <c:pt idx="39">
                  <c:v>0.5039794193394681</c:v>
                </c:pt>
                <c:pt idx="40">
                  <c:v>0.50379221928500895</c:v>
                </c:pt>
                <c:pt idx="41">
                  <c:v>0.50365664106374997</c:v>
                </c:pt>
                <c:pt idx="42">
                  <c:v>0.50355453194313549</c:v>
                </c:pt>
                <c:pt idx="43">
                  <c:v>0.50345611009632141</c:v>
                </c:pt>
                <c:pt idx="44">
                  <c:v>0.50338548462123056</c:v>
                </c:pt>
                <c:pt idx="45">
                  <c:v>0.50333187733290896</c:v>
                </c:pt>
                <c:pt idx="46">
                  <c:v>0.50328961550243301</c:v>
                </c:pt>
                <c:pt idx="47">
                  <c:v>0.50325869912980303</c:v>
                </c:pt>
                <c:pt idx="48">
                  <c:v>0.50323402275898799</c:v>
                </c:pt>
                <c:pt idx="49">
                  <c:v>0.50321785548155751</c:v>
                </c:pt>
                <c:pt idx="50">
                  <c:v>0.503203957295696</c:v>
                </c:pt>
                <c:pt idx="51">
                  <c:v>0.50319261183784958</c:v>
                </c:pt>
                <c:pt idx="52">
                  <c:v>0.50318211728934259</c:v>
                </c:pt>
                <c:pt idx="53">
                  <c:v>0.503175310014635</c:v>
                </c:pt>
                <c:pt idx="54">
                  <c:v>0.50316878637637397</c:v>
                </c:pt>
                <c:pt idx="55">
                  <c:v>0.50316884940669449</c:v>
                </c:pt>
                <c:pt idx="56">
                  <c:v>0.50316601304223241</c:v>
                </c:pt>
                <c:pt idx="57">
                  <c:v>0.50303457628385495</c:v>
                </c:pt>
                <c:pt idx="58">
                  <c:v>0.50303457628385495</c:v>
                </c:pt>
                <c:pt idx="59">
                  <c:v>0.50303457628385495</c:v>
                </c:pt>
                <c:pt idx="60">
                  <c:v>0.50303457628385495</c:v>
                </c:pt>
                <c:pt idx="61">
                  <c:v>0.50303457628385495</c:v>
                </c:pt>
                <c:pt idx="62">
                  <c:v>0.50303457628385495</c:v>
                </c:pt>
                <c:pt idx="63">
                  <c:v>0.50303457628385495</c:v>
                </c:pt>
                <c:pt idx="64">
                  <c:v>0.50303457628385495</c:v>
                </c:pt>
                <c:pt idx="65">
                  <c:v>0.50303457628385495</c:v>
                </c:pt>
                <c:pt idx="66">
                  <c:v>0.50303457628385495</c:v>
                </c:pt>
                <c:pt idx="67">
                  <c:v>0.50303457628385495</c:v>
                </c:pt>
                <c:pt idx="68">
                  <c:v>0.50303457628385495</c:v>
                </c:pt>
                <c:pt idx="69">
                  <c:v>0.50303457628385495</c:v>
                </c:pt>
              </c:numCache>
            </c:numRef>
          </c:val>
          <c:smooth val="0"/>
          <c:extLst>
            <c:ext xmlns:c16="http://schemas.microsoft.com/office/drawing/2014/chart" uri="{C3380CC4-5D6E-409C-BE32-E72D297353CC}">
              <c16:uniqueId val="{00000002-D88A-4EE6-8F1F-EFB590DB5836}"/>
            </c:ext>
          </c:extLst>
        </c:ser>
        <c:dLbls>
          <c:showLegendKey val="0"/>
          <c:showVal val="0"/>
          <c:showCatName val="0"/>
          <c:showSerName val="0"/>
          <c:showPercent val="0"/>
          <c:showBubbleSize val="0"/>
        </c:dLbls>
        <c:smooth val="0"/>
        <c:axId val="36652544"/>
        <c:axId val="36654464"/>
      </c:lineChart>
      <c:catAx>
        <c:axId val="36652544"/>
        <c:scaling>
          <c:orientation val="minMax"/>
        </c:scaling>
        <c:delete val="0"/>
        <c:axPos val="b"/>
        <c:title>
          <c:tx>
            <c:rich>
              <a:bodyPr/>
              <a:lstStyle/>
              <a:p>
                <a:pPr>
                  <a:defRPr sz="996"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409">
              <a:noFill/>
            </a:ln>
          </c:spPr>
        </c:title>
        <c:numFmt formatCode="General" sourceLinked="1"/>
        <c:majorTickMark val="out"/>
        <c:minorTickMark val="none"/>
        <c:tickLblPos val="nextTo"/>
        <c:crossAx val="36654464"/>
        <c:crosses val="autoZero"/>
        <c:auto val="1"/>
        <c:lblAlgn val="ctr"/>
        <c:lblOffset val="100"/>
        <c:tickLblSkip val="7"/>
        <c:tickMarkSkip val="7"/>
        <c:noMultiLvlLbl val="0"/>
      </c:catAx>
      <c:valAx>
        <c:axId val="36654464"/>
        <c:scaling>
          <c:orientation val="minMax"/>
          <c:max val="1"/>
          <c:min val="0"/>
        </c:scaling>
        <c:delete val="0"/>
        <c:axPos val="l"/>
        <c:majorGridlines>
          <c:spPr>
            <a:ln>
              <a:solidFill>
                <a:schemeClr val="accent1">
                  <a:alpha val="22000"/>
                </a:schemeClr>
              </a:solidFill>
            </a:ln>
          </c:spPr>
        </c:majorGridlines>
        <c:title>
          <c:tx>
            <c:rich>
              <a:bodyPr/>
              <a:lstStyle/>
              <a:p>
                <a:pPr>
                  <a:defRPr sz="996"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409">
              <a:noFill/>
            </a:ln>
          </c:spPr>
        </c:title>
        <c:numFmt formatCode="0.0" sourceLinked="0"/>
        <c:majorTickMark val="none"/>
        <c:minorTickMark val="none"/>
        <c:tickLblPos val="nextTo"/>
        <c:crossAx val="36652544"/>
        <c:crossesAt val="1"/>
        <c:crossBetween val="between"/>
        <c:majorUnit val="0.2"/>
      </c:valAx>
      <c:spPr>
        <a:noFill/>
        <a:ln w="25426">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704">
      <a:solidFill>
        <a:schemeClr val="bg1">
          <a:lumMod val="65000"/>
        </a:schemeClr>
      </a:solid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5-13T15:53:06.731" idx="3">
    <p:pos x="10" y="10"/>
    <p:text>X axis notation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3T15:49:13.266" idx="4">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endParaRPr lang="en-US"/>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3075" name="Rectangle 3"/>
          <p:cNvSpPr>
            <a:spLocks noGrp="1" noChangeArrowheads="1"/>
          </p:cNvSpPr>
          <p:nvPr>
            <p:ph type="hdr"/>
          </p:nvPr>
        </p:nvSpPr>
        <p:spPr bwMode="auto">
          <a:xfrm>
            <a:off x="388620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76" name="Rectangle 4"/>
          <p:cNvSpPr>
            <a:spLocks noGrp="1" noChangeArrowheads="1"/>
          </p:cNvSpPr>
          <p:nvPr>
            <p:ph type="dt"/>
          </p:nvPr>
        </p:nvSpPr>
        <p:spPr bwMode="auto">
          <a:xfrm>
            <a:off x="1588"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27654" name="Rectangle 5"/>
          <p:cNvSpPr>
            <a:spLocks noGrp="1" noRot="1" noChangeAspect="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3079" name="Rectangle 7"/>
          <p:cNvSpPr>
            <a:spLocks noGrp="1" noChangeArrowheads="1"/>
          </p:cNvSpPr>
          <p:nvPr>
            <p:ph type="ftr"/>
          </p:nvPr>
        </p:nvSpPr>
        <p:spPr bwMode="auto">
          <a:xfrm>
            <a:off x="388620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80" name="Rectangle 8"/>
          <p:cNvSpPr>
            <a:spLocks noGrp="1" noChangeArrowheads="1"/>
          </p:cNvSpPr>
          <p:nvPr>
            <p:ph type="sldNum"/>
          </p:nvPr>
        </p:nvSpPr>
        <p:spPr bwMode="auto">
          <a:xfrm>
            <a:off x="1588"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808630B1-2BFA-4C75-97F6-A6CDF7310945}" type="slidenum">
              <a:rPr lang="he-IL"/>
              <a:pPr/>
              <a:t>‹#›</a:t>
            </a:fld>
            <a:endParaRPr lang="en-US"/>
          </a:p>
        </p:txBody>
      </p:sp>
    </p:spTree>
    <p:extLst>
      <p:ext uri="{BB962C8B-B14F-4D97-AF65-F5344CB8AC3E}">
        <p14:creationId xmlns:p14="http://schemas.microsoft.com/office/powerpoint/2010/main" val="226569502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37931725" indent="-37474525"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fld id="{B7F67D56-C889-4BE4-85F4-E87199D5B3E0}" type="slidenum">
              <a:rPr lang="he-IL"/>
              <a:pPr/>
              <a:t>3</a:t>
            </a:fld>
            <a:endParaRPr lang="en-US"/>
          </a:p>
        </p:txBody>
      </p:sp>
      <p:sp>
        <p:nvSpPr>
          <p:cNvPr id="38915" name="Text Box 1"/>
          <p:cNvSpPr txBox="1">
            <a:spLocks noGrp="1" noRot="1" noChangeAspect="1" noChangeArrowheads="1"/>
          </p:cNvSpPr>
          <p:nvPr>
            <p:ph type="sldImg"/>
          </p:nvPr>
        </p:nvSpPr>
        <p:spPr>
          <a:xfrm>
            <a:off x="1144588" y="687388"/>
            <a:ext cx="4568825" cy="3427412"/>
          </a:xfrm>
          <a:ln/>
        </p:spPr>
      </p:sp>
      <p:sp>
        <p:nvSpPr>
          <p:cNvPr id="38916" name="Text Box 2"/>
          <p:cNvSpPr txBox="1">
            <a:spLocks noGrp="1" noChangeArrowheads="1"/>
          </p:cNvSpPr>
          <p:nvPr>
            <p:ph type="body" idx="1"/>
          </p:nvPr>
        </p:nvSpPr>
        <p:spPr>
          <a:xfrm>
            <a:off x="685802" y="4343400"/>
            <a:ext cx="5484813" cy="4208463"/>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A0A993-6912-4A7C-928B-9F53D8372A4B}"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987" name="Text Box 1"/>
          <p:cNvSpPr txBox="1">
            <a:spLocks noGrp="1" noRot="1" noChangeAspect="1" noChangeArrowheads="1"/>
          </p:cNvSpPr>
          <p:nvPr>
            <p:ph type="sldImg"/>
          </p:nvPr>
        </p:nvSpPr>
        <p:spPr>
          <a:xfrm>
            <a:off x="930275" y="741363"/>
            <a:ext cx="4937125" cy="3702050"/>
          </a:xfrm>
          <a:ln/>
        </p:spPr>
      </p:sp>
      <p:sp>
        <p:nvSpPr>
          <p:cNvPr id="41988" name="Text Box 2"/>
          <p:cNvSpPr txBox="1">
            <a:spLocks noGrp="1" noChangeArrowheads="1"/>
          </p:cNvSpPr>
          <p:nvPr>
            <p:ph type="body" idx="1"/>
          </p:nvPr>
        </p:nvSpPr>
        <p:spPr>
          <a:xfrm>
            <a:off x="679768" y="4690269"/>
            <a:ext cx="5438140" cy="4443412"/>
          </a:xfrm>
          <a:noFill/>
          <a:ln/>
        </p:spPr>
        <p:txBody>
          <a:bodyPr/>
          <a:lstStyle/>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להסביר שבתא מייצג את קצב ההדבקה וגמה את קצב החלמה.</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למעשה, היחס בינהם מיצג את עוצמת הדבקת המחלה. כדאי להסביר את ההגיון הפשוט.</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אם לדוגמה מחלה בשפעת היתה מאוד ממושכת, אז ברור שהיא היתה מדבקת, ואילו היתה קצרה אז היתה פחות מדבקת..</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cs typeface="Arial" pitchFamily="34" charset="0"/>
              </a:rPr>
              <a:t>אדם</a:t>
            </a:r>
            <a:r>
              <a:rPr lang="he-IL" baseline="0" dirty="0">
                <a:latin typeface="Arial" pitchFamily="34" charset="0"/>
                <a:cs typeface="Arial" pitchFamily="34" charset="0"/>
              </a:rPr>
              <a:t> שהתחסן בהצלחה ( כלומר החיסון היה עליו יעיל) נמצא בקבוצת ה</a:t>
            </a:r>
            <a:r>
              <a:rPr lang="en-US" baseline="0" dirty="0">
                <a:latin typeface="Arial" pitchFamily="34" charset="0"/>
                <a:cs typeface="Arial" pitchFamily="34" charset="0"/>
              </a:rPr>
              <a:t>R</a:t>
            </a:r>
            <a:r>
              <a:rPr lang="he-IL" baseline="0" dirty="0">
                <a:latin typeface="Arial" pitchFamily="34" charset="0"/>
                <a:cs typeface="Arial" pitchFamily="34" charset="0"/>
              </a:rPr>
              <a:t>. תחת ההנחה שלא ניתן לחלות פעמים באותו זן זהה של מחלקה, אין חץ בין </a:t>
            </a:r>
            <a:r>
              <a:rPr lang="en-US" baseline="0" dirty="0">
                <a:latin typeface="Arial" pitchFamily="34" charset="0"/>
                <a:cs typeface="Arial" pitchFamily="34" charset="0"/>
              </a:rPr>
              <a:t>R</a:t>
            </a:r>
            <a:r>
              <a:rPr lang="he-IL" baseline="0" dirty="0">
                <a:latin typeface="Arial" pitchFamily="34" charset="0"/>
                <a:cs typeface="Arial" pitchFamily="34" charset="0"/>
              </a:rPr>
              <a:t> ל</a:t>
            </a:r>
            <a:r>
              <a:rPr lang="en-US" baseline="0" dirty="0">
                <a:latin typeface="Arial" pitchFamily="34" charset="0"/>
                <a:cs typeface="Arial" pitchFamily="34" charset="0"/>
              </a:rPr>
              <a:t>S</a:t>
            </a:r>
            <a:r>
              <a:rPr lang="he-IL" baseline="0" dirty="0">
                <a:latin typeface="Arial" pitchFamily="34" charset="0"/>
                <a:cs typeface="Arial" pitchFamily="34" charset="0"/>
              </a:rPr>
              <a:t>.</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baseline="0" dirty="0">
              <a:latin typeface="Arial" pitchFamily="34" charset="0"/>
              <a:cs typeface="Arial" pitchFamily="34" charset="0"/>
            </a:endParaRPr>
          </a:p>
        </p:txBody>
      </p:sp>
    </p:spTree>
    <p:extLst>
      <p:ext uri="{BB962C8B-B14F-4D97-AF65-F5344CB8AC3E}">
        <p14:creationId xmlns:p14="http://schemas.microsoft.com/office/powerpoint/2010/main" val="11209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D375312-4338-460B-9BB8-8F93BF0D4FA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43</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3491" name="Slide Image Placeholder 1"/>
          <p:cNvSpPr>
            <a:spLocks noGrp="1" noRot="1" noChangeAspect="1" noTextEdit="1"/>
          </p:cNvSpPr>
          <p:nvPr>
            <p:ph type="sldImg"/>
          </p:nvPr>
        </p:nvSpPr>
        <p:spPr>
          <a:xfrm>
            <a:off x="931863" y="741363"/>
            <a:ext cx="4937125" cy="3702050"/>
          </a:xfrm>
          <a:ln/>
        </p:spPr>
      </p:sp>
      <p:sp>
        <p:nvSpPr>
          <p:cNvPr id="3" name="Notes Placeholder 2"/>
          <p:cNvSpPr>
            <a:spLocks noGrp="1"/>
          </p:cNvSpPr>
          <p:nvPr>
            <p:ph type="body" idx="1"/>
          </p:nvPr>
        </p:nvSpPr>
        <p:spPr/>
        <p:txBody>
          <a:bodyPr lIns="90553" tIns="45277" rIns="90553" bIns="45277" rtlCol="0"/>
          <a:lstStyle/>
          <a:p>
            <a:pPr eaLnBrk="1" fontAlgn="auto" hangingPunct="1">
              <a:spcBef>
                <a:spcPts val="0"/>
              </a:spcBef>
              <a:spcAft>
                <a:spcPts val="0"/>
              </a:spcAft>
              <a:defRPr/>
            </a:pPr>
            <a:r>
              <a:rPr lang="he-IL" dirty="0">
                <a:effectLst>
                  <a:outerShdw blurRad="38100" dist="38100" dir="2700000" algn="tl">
                    <a:srgbClr val="C0C0C0"/>
                  </a:outerShdw>
                </a:effectLst>
              </a:rPr>
              <a:t>##לשנות נדבקים באנימציה ולהראות צבעים (החלים בצבע אחר) ##</a:t>
            </a:r>
          </a:p>
          <a:p>
            <a:pPr eaLnBrk="1" fontAlgn="auto" hangingPunct="1">
              <a:spcBef>
                <a:spcPts val="0"/>
              </a:spcBef>
              <a:spcAft>
                <a:spcPts val="0"/>
              </a:spcAft>
              <a:defRPr/>
            </a:pPr>
            <a:r>
              <a:rPr lang="he-IL" dirty="0">
                <a:effectLst>
                  <a:outerShdw blurRad="38100" dist="38100" dir="2700000" algn="tl">
                    <a:srgbClr val="C0C0C0"/>
                  </a:outerShdw>
                </a:effectLst>
              </a:rPr>
              <a:t>הלבשנו על הרשת את מודל </a:t>
            </a:r>
            <a:r>
              <a:rPr lang="en-US" dirty="0">
                <a:effectLst>
                  <a:outerShdw blurRad="38100" dist="38100" dir="2700000" algn="tl">
                    <a:srgbClr val="C0C0C0"/>
                  </a:outerShdw>
                </a:effectLst>
              </a:rPr>
              <a:t>SIR</a:t>
            </a:r>
            <a:r>
              <a:rPr lang="he-IL" dirty="0">
                <a:effectLst>
                  <a:outerShdw blurRad="38100" dist="38100" dir="2700000" algn="tl">
                    <a:srgbClr val="C0C0C0"/>
                  </a:outerShdw>
                </a:effectLst>
              </a:rPr>
              <a:t>...</a:t>
            </a:r>
          </a:p>
          <a:p>
            <a:pPr eaLnBrk="1" fontAlgn="auto" hangingPunct="1">
              <a:spcBef>
                <a:spcPts val="0"/>
              </a:spcBef>
              <a:spcAft>
                <a:spcPts val="0"/>
              </a:spcAft>
              <a:defRPr/>
            </a:pPr>
            <a:r>
              <a:rPr lang="he-IL" dirty="0">
                <a:effectLst>
                  <a:outerShdw blurRad="38100" dist="38100" dir="2700000" algn="tl">
                    <a:srgbClr val="C0C0C0"/>
                  </a:outerShdw>
                </a:effectLst>
              </a:rPr>
              <a:t>אנשים עם יותר חברים בסיכוי גבוה יותר ידבקו וידביקו במחלה ולכן...</a:t>
            </a:r>
          </a:p>
          <a:p>
            <a:pPr eaLnBrk="1" fontAlgn="auto" hangingPunct="1">
              <a:spcBef>
                <a:spcPts val="0"/>
              </a:spcBef>
              <a:spcAft>
                <a:spcPts val="0"/>
              </a:spcAft>
              <a:defRPr/>
            </a:pPr>
            <a:endParaRPr lang="he-IL" dirty="0">
              <a:effectLst>
                <a:outerShdw blurRad="38100" dist="38100" dir="2700000" algn="tl">
                  <a:srgbClr val="C0C0C0"/>
                </a:outerShdw>
              </a:effectLst>
            </a:endParaRPr>
          </a:p>
        </p:txBody>
      </p:sp>
      <p:sp>
        <p:nvSpPr>
          <p:cNvPr id="63493" name="Slide Number Placeholder 3"/>
          <p:cNvSpPr txBox="1">
            <a:spLocks noGrp="1"/>
          </p:cNvSpPr>
          <p:nvPr/>
        </p:nvSpPr>
        <p:spPr bwMode="auto">
          <a:xfrm>
            <a:off x="3850907" y="9379197"/>
            <a:ext cx="2945184" cy="493476"/>
          </a:xfrm>
          <a:prstGeom prst="rect">
            <a:avLst/>
          </a:prstGeom>
          <a:noFill/>
          <a:ln w="9525">
            <a:noFill/>
            <a:miter lim="800000"/>
            <a:headEnd/>
            <a:tailEnd/>
          </a:ln>
        </p:spPr>
        <p:txBody>
          <a:bodyPr lIns="90553" tIns="45277" rIns="90553" bIns="45277" anchor="b"/>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2D1C860A-B921-436A-A34D-AC4E4073F3D0}" type="slidenum">
              <a:rPr kumimoji="0" lang="he-IL" sz="1200" b="0" i="0" u="none" strike="noStrike" kern="1200" cap="none" spc="0" normalizeH="0" baseline="0" noProof="0">
                <a:ln>
                  <a:noFill/>
                </a:ln>
                <a:solidFill>
                  <a:srgbClr val="FFFFFF"/>
                </a:solidFill>
                <a:effectLst/>
                <a:uLnTx/>
                <a:uFillTx/>
                <a:latin typeface="Calibri" pitchFamily="34" charset="0"/>
                <a:ea typeface="+mn-ea"/>
                <a:cs typeface="Arial" pitchFamily="34" charset="0"/>
              </a:rPr>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72030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743715-EDB8-4585-82EA-17CFE015319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6082"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a:latin typeface="Times New Roman" pitchFamily="18" charset="0"/>
              </a:rPr>
              <a:t>האתגר: מציאת מדיניות חיסון תוך ניצול </a:t>
            </a:r>
            <a:r>
              <a:rPr lang="he-IL" b="1">
                <a:latin typeface="Times New Roman" pitchFamily="18" charset="0"/>
              </a:rPr>
              <a:t>מידע זמין</a:t>
            </a:r>
            <a:r>
              <a:rPr lang="he-IL">
                <a:latin typeface="Times New Roman" pitchFamily="18" charset="0"/>
              </a:rPr>
              <a:t> אודות </a:t>
            </a:r>
            <a:r>
              <a:rPr lang="he-IL" b="1">
                <a:latin typeface="Times New Roman" pitchFamily="18" charset="0"/>
              </a:rPr>
              <a:t>התפשטות המחלה בעבר</a:t>
            </a:r>
            <a:r>
              <a:rPr lang="he-IL">
                <a:latin typeface="Times New Roman" pitchFamily="18" charset="0"/>
              </a:rPr>
              <a:t>.</a:t>
            </a:r>
            <a:endParaRPr lang="he-IL">
              <a:effectLst>
                <a:outerShdw blurRad="38100" dist="38100" dir="2700000" algn="tl">
                  <a:srgbClr val="C0C0C0"/>
                </a:outerShdw>
              </a:effectLst>
              <a:latin typeface="Arial" pitchFamily="34" charset="0"/>
            </a:endParaRPr>
          </a:p>
          <a:p>
            <a:pPr algn="r" defTabSz="914400" rtl="1">
              <a:spcBef>
                <a:spcPct val="0"/>
              </a:spcBef>
              <a:defRPr/>
            </a:pPr>
            <a:endParaRPr lang="he-IL">
              <a:effectLst>
                <a:outerShdw blurRad="38100" dist="38100" dir="2700000" algn="tl">
                  <a:srgbClr val="C0C0C0"/>
                </a:outerShdw>
              </a:effectLst>
              <a:latin typeface="Arial" pitchFamily="34" charset="0"/>
            </a:endParaRPr>
          </a:p>
        </p:txBody>
      </p:sp>
      <p:sp>
        <p:nvSpPr>
          <p:cNvPr id="46084"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4C1EE43-2977-4236-BD40-0D79977C1DD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96318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862F1F-E899-4A66-A3BF-FD5E4C4C6B5F}"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8130" name="Slide Image Placeholder 1"/>
          <p:cNvSpPr>
            <a:spLocks noGrp="1" noRot="1" noChangeAspect="1" noTextEdit="1"/>
          </p:cNvSpPr>
          <p:nvPr>
            <p:ph type="sldImg"/>
          </p:nvPr>
        </p:nvSpPr>
        <p:spPr>
          <a:xfrm>
            <a:off x="1143000" y="685800"/>
            <a:ext cx="4572000" cy="342900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latin typeface="Times New Roman" pitchFamily="18" charset="0"/>
              </a:rPr>
              <a:t>השתמשו במאפייני רשת חברתית (לחבר שלי יש בממוצע יותר חברים מאשר 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מחקרים דומים – </a:t>
            </a:r>
          </a:p>
          <a:p>
            <a:pPr algn="r" defTabSz="914400" rtl="1">
              <a:spcBef>
                <a:spcPct val="0"/>
              </a:spcBef>
              <a:defRPr/>
            </a:pPr>
            <a:r>
              <a:rPr lang="he-IL" dirty="0">
                <a:effectLst>
                  <a:outerShdw blurRad="38100" dist="38100" dir="2700000" algn="tl">
                    <a:srgbClr val="C0C0C0"/>
                  </a:outerShdw>
                </a:effectLst>
                <a:latin typeface="Arial" pitchFamily="34" charset="0"/>
              </a:rPr>
              <a:t>יש סיכוי גבוה שלחבר שלי יהיו יותר חברים ברשת החברתית (עפ"י מחקרים)</a:t>
            </a:r>
          </a:p>
          <a:p>
            <a:pPr algn="r" defTabSz="914400" rtl="1">
              <a:spcBef>
                <a:spcPct val="0"/>
              </a:spcBef>
              <a:buFontTx/>
              <a:buAutoNum type="arabicPeriod"/>
              <a:defRPr/>
            </a:pPr>
            <a:r>
              <a:rPr lang="he-IL" dirty="0">
                <a:effectLst>
                  <a:outerShdw blurRad="38100" dist="38100" dir="2700000" algn="tl">
                    <a:srgbClr val="C0C0C0"/>
                  </a:outerShdw>
                </a:effectLst>
                <a:latin typeface="Arial" pitchFamily="34" charset="0"/>
              </a:rPr>
              <a:t>בעוד שבמדיניות חיסונים אקראית נדרש לחסן קרוב ל-100% מהאוכלוסייה על מנת להתגבר על התפשטות המחלה, ניתן להסתפק בחיסון של כ-25% בלבד מהאוכלוסייה במידה ובוחרים חברים מדרגה ראשונה ושנייה (</a:t>
            </a:r>
            <a:r>
              <a:rPr lang="en-US" dirty="0">
                <a:effectLst>
                  <a:outerShdw blurRad="38100" dist="38100" dir="2700000" algn="tl">
                    <a:srgbClr val="C0C0C0"/>
                  </a:outerShdw>
                </a:effectLst>
                <a:latin typeface="Arial" pitchFamily="34" charset="0"/>
                <a:cs typeface="Arial" pitchFamily="34" charset="0"/>
              </a:rPr>
              <a:t>Cohen et Al 2003</a:t>
            </a:r>
            <a:r>
              <a:rPr lang="he-IL" dirty="0">
                <a:effectLst>
                  <a:outerShdw blurRad="38100" dist="38100" dir="2700000" algn="tl">
                    <a:srgbClr val="C0C0C0"/>
                  </a:outerShdw>
                </a:effectLst>
                <a:latin typeface="Arial" pitchFamily="34" charset="0"/>
              </a:rPr>
              <a:t>).</a:t>
            </a:r>
          </a:p>
        </p:txBody>
      </p:sp>
      <p:sp>
        <p:nvSpPr>
          <p:cNvPr id="48132" name="Slide Number Placeholder 3"/>
          <p:cNvSpPr txBox="1">
            <a:spLocks noGrp="1"/>
          </p:cNvSpPr>
          <p:nvPr/>
        </p:nvSpPr>
        <p:spPr bwMode="auto">
          <a:xfrm>
            <a:off x="3884615" y="8685214"/>
            <a:ext cx="2971800" cy="457200"/>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6DDA6D0-2B9F-41B0-8924-B0BA51E68EF3}"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1609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8922B6-C891-4E09-8FBB-364186C0047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50178"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effectLst>
                  <a:outerShdw blurRad="38100" dist="38100" dir="2700000" algn="tl">
                    <a:srgbClr val="C0C0C0"/>
                  </a:outerShdw>
                </a:effectLst>
                <a:latin typeface="Arial" pitchFamily="34" charset="0"/>
              </a:rPr>
              <a:t>הנחה המוצא – אנשים מרכזיים בסבירות גבוהה לחלות במיוחד אלה שחולים לפני הפיק.</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ולכן – חיסון אלו שחלו בעונה הקודמת יהיה אפקטיבי יותר מחיסון רנדומאלי.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p:txBody>
      </p:sp>
      <p:sp>
        <p:nvSpPr>
          <p:cNvPr id="50180"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5632F69B-C5C6-41A1-8B69-67E482B6B1C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64071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00483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835414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24756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A28B721-0902-4903-B9F4-6599FD6A6897}"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6562" name="Slide Image Placeholder 1"/>
          <p:cNvSpPr>
            <a:spLocks noGrp="1" noRot="1" noChangeAspect="1" noTextEdit="1"/>
          </p:cNvSpPr>
          <p:nvPr>
            <p:ph type="sldImg"/>
          </p:nvPr>
        </p:nvSpPr>
        <p:spPr>
          <a:xfrm>
            <a:off x="931863" y="741363"/>
            <a:ext cx="4933950" cy="3702050"/>
          </a:xfrm>
          <a:ln/>
        </p:spPr>
      </p:sp>
      <p:sp>
        <p:nvSpPr>
          <p:cNvPr id="66563"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שבועות 0 ו-1 – הדבקה ראשונית (0) והדבקה המושפעת מאוד מההדבקה הראשונית (1).</a:t>
            </a:r>
            <a:endParaRPr lang="en-US">
              <a:latin typeface="Times New Roman" pitchFamily="18" charset="0"/>
            </a:endParaRPr>
          </a:p>
          <a:p>
            <a:pPr algn="r" defTabSz="914400" rtl="1">
              <a:spcBef>
                <a:spcPct val="0"/>
              </a:spcBef>
            </a:pPr>
            <a:r>
              <a:rPr lang="he-IL">
                <a:latin typeface="Times New Roman" pitchFamily="18" charset="0"/>
              </a:rPr>
              <a:t>מגמות תואמות של סיכויי הידבקות ומספר חברים לתקופה בה המחלה הייתה בשיאה (מספר חולים גדול בכל יום)</a:t>
            </a:r>
          </a:p>
          <a:p>
            <a:pPr algn="r" defTabSz="914400" rtl="1">
              <a:spcBef>
                <a:spcPct val="0"/>
              </a:spcBef>
            </a:pPr>
            <a:endParaRPr lang="he-IL">
              <a:latin typeface="Times New Roman" pitchFamily="18" charset="0"/>
            </a:endParaRPr>
          </a:p>
          <a:p>
            <a:pPr algn="r" defTabSz="914400" rtl="1">
              <a:spcBef>
                <a:spcPct val="0"/>
              </a:spcBef>
            </a:pPr>
            <a:r>
              <a:rPr lang="he-IL">
                <a:latin typeface="Times New Roman" pitchFamily="18" charset="0"/>
              </a:rPr>
              <a:t>תלות – נבדקה עבור טווח רחב של ערכי </a:t>
            </a:r>
            <a:r>
              <a:rPr lang="en-US">
                <a:latin typeface="Times New Roman" pitchFamily="18" charset="0"/>
              </a:rPr>
              <a:t>R0</a:t>
            </a:r>
            <a:r>
              <a:rPr lang="he-IL">
                <a:latin typeface="Times New Roman" pitchFamily="18" charset="0"/>
              </a:rPr>
              <a:t> ועבור דמיון בטווח 0-100%.</a:t>
            </a:r>
          </a:p>
          <a:p>
            <a:pPr algn="r" defTabSz="914400" rtl="1">
              <a:spcBef>
                <a:spcPct val="0"/>
              </a:spcBef>
            </a:pPr>
            <a:r>
              <a:rPr lang="en-US">
                <a:latin typeface="Times New Roman" pitchFamily="18" charset="0"/>
              </a:rPr>
              <a:t>H</a:t>
            </a:r>
            <a:r>
              <a:rPr lang="en-US" baseline="-25000">
                <a:latin typeface="Times New Roman" pitchFamily="18" charset="0"/>
              </a:rPr>
              <a:t>0</a:t>
            </a:r>
            <a:r>
              <a:rPr lang="en-US">
                <a:latin typeface="Times New Roman" pitchFamily="18" charset="0"/>
              </a:rPr>
              <a:t> </a:t>
            </a:r>
            <a:r>
              <a:rPr lang="he-IL">
                <a:latin typeface="Times New Roman" pitchFamily="18" charset="0"/>
              </a:rPr>
              <a:t>– קיימת אי תלות בין הסיכוי לחלות בעונה הראשונה לבין הסיכוי לחלות בעונה השניה.</a:t>
            </a:r>
            <a:endParaRPr lang="en-US">
              <a:latin typeface="Times New Roman" pitchFamily="18" charset="0"/>
            </a:endParaRPr>
          </a:p>
          <a:p>
            <a:pPr algn="r" defTabSz="914400" rtl="1">
              <a:spcBef>
                <a:spcPct val="0"/>
              </a:spcBef>
            </a:pPr>
            <a:r>
              <a:rPr lang="en-US">
                <a:latin typeface="Times New Roman" pitchFamily="18" charset="0"/>
              </a:rPr>
              <a:t>H</a:t>
            </a:r>
            <a:r>
              <a:rPr lang="en-US" baseline="-25000">
                <a:latin typeface="Times New Roman" pitchFamily="18" charset="0"/>
              </a:rPr>
              <a:t>1</a:t>
            </a:r>
            <a:r>
              <a:rPr lang="he-IL">
                <a:latin typeface="Times New Roman" pitchFamily="18" charset="0"/>
              </a:rPr>
              <a:t> - קיימת תלות בין הסיכוי לחלות בעונה הראשונה לבין הסיכוי לחלות בעונה השניה.</a:t>
            </a:r>
          </a:p>
          <a:p>
            <a:pPr algn="r" defTabSz="914400" rtl="1">
              <a:spcBef>
                <a:spcPct val="0"/>
              </a:spcBef>
            </a:pPr>
            <a:r>
              <a:rPr lang="he-IL">
                <a:latin typeface="Times New Roman" pitchFamily="18" charset="0"/>
              </a:rPr>
              <a:t>ערכי ה-</a:t>
            </a:r>
            <a:r>
              <a:rPr lang="en-US">
                <a:latin typeface="Times New Roman" pitchFamily="18" charset="0"/>
              </a:rPr>
              <a:t> P</a:t>
            </a:r>
            <a:r>
              <a:rPr lang="en-US" baseline="-25000">
                <a:latin typeface="Times New Roman" pitchFamily="18" charset="0"/>
              </a:rPr>
              <a:t>value</a:t>
            </a:r>
            <a:r>
              <a:rPr lang="en-US">
                <a:latin typeface="Times New Roman" pitchFamily="18" charset="0"/>
              </a:rPr>
              <a:t> </a:t>
            </a:r>
            <a:r>
              <a:rPr lang="he-IL">
                <a:latin typeface="Times New Roman" pitchFamily="18" charset="0"/>
              </a:rPr>
              <a:t>שנמצאו שואפים לאפס ועל כן </a:t>
            </a:r>
            <a:r>
              <a:rPr lang="he-IL" b="1">
                <a:latin typeface="Times New Roman" pitchFamily="18" charset="0"/>
              </a:rPr>
              <a:t>קיימת בוודאות תלות </a:t>
            </a:r>
            <a:r>
              <a:rPr lang="he-IL">
                <a:latin typeface="Times New Roman" pitchFamily="18" charset="0"/>
              </a:rPr>
              <a:t>בין העונות עבור כל רמת מובהקות.</a:t>
            </a:r>
            <a:endParaRPr lang="en-US">
              <a:latin typeface="Times New Roman" pitchFamily="18" charset="0"/>
            </a:endParaRPr>
          </a:p>
          <a:p>
            <a:pPr algn="r" defTabSz="914400" rtl="1">
              <a:spcBef>
                <a:spcPct val="0"/>
              </a:spcBef>
            </a:pPr>
            <a:endParaRPr lang="en-US">
              <a:latin typeface="Times New Roman" pitchFamily="18" charset="0"/>
            </a:endParaRPr>
          </a:p>
          <a:p>
            <a:pPr algn="r" defTabSz="914400" rtl="1">
              <a:spcBef>
                <a:spcPct val="0"/>
              </a:spcBef>
            </a:pPr>
            <a:endParaRPr lang="en-US" b="1">
              <a:latin typeface="Times New Roman" pitchFamily="18" charset="0"/>
            </a:endParaRPr>
          </a:p>
        </p:txBody>
      </p:sp>
      <p:sp>
        <p:nvSpPr>
          <p:cNvPr id="66564"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D531F36-DD36-4E9B-B8D9-C74A2E3D7B7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3100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930275" y="741363"/>
            <a:ext cx="4937125" cy="3702050"/>
          </a:xfrm>
          <a:ln/>
        </p:spPr>
      </p:sp>
      <p:sp>
        <p:nvSpPr>
          <p:cNvPr id="75778" name="Notes Placeholder 2"/>
          <p:cNvSpPr>
            <a:spLocks noGrp="1"/>
          </p:cNvSpPr>
          <p:nvPr>
            <p:ph type="body" idx="1"/>
          </p:nvPr>
        </p:nvSpPr>
        <p:spPr>
          <a:xfrm>
            <a:off x="679768" y="4690269"/>
            <a:ext cx="5438140" cy="4443412"/>
          </a:xfrm>
          <a:noFill/>
          <a:ln/>
        </p:spPr>
        <p:txBody>
          <a:bodyPr lIns="91440" tIns="45720" rIns="91440" bIns="45720"/>
          <a:lstStyle/>
          <a:p>
            <a:pPr algn="r" defTabSz="914400" rtl="1">
              <a:spcBef>
                <a:spcPct val="0"/>
              </a:spcBef>
            </a:pPr>
            <a:r>
              <a:rPr lang="he-IL" dirty="0">
                <a:latin typeface="Times New Roman" pitchFamily="18" charset="0"/>
              </a:rPr>
              <a:t>להעביר לגרף אדישות רק אחרי אומרת שבנינו כלי ניהולי.</a:t>
            </a:r>
          </a:p>
          <a:p>
            <a:pPr algn="r" defTabSz="914400" rtl="1">
              <a:spcBef>
                <a:spcPct val="0"/>
              </a:spcBef>
            </a:pPr>
            <a:r>
              <a:rPr lang="he-IL" dirty="0">
                <a:latin typeface="Times New Roman" pitchFamily="18" charset="0"/>
              </a:rPr>
              <a:t>להזכיר שמדובר בחישוב </a:t>
            </a:r>
            <a:r>
              <a:rPr lang="he-IL" b="1" dirty="0">
                <a:latin typeface="Times New Roman" pitchFamily="18" charset="0"/>
              </a:rPr>
              <a:t>ניתוחי רגישות</a:t>
            </a:r>
            <a:r>
              <a:rPr lang="he-IL" dirty="0">
                <a:latin typeface="Times New Roman" pitchFamily="18" charset="0"/>
              </a:rPr>
              <a:t>.</a:t>
            </a:r>
          </a:p>
          <a:p>
            <a:pPr algn="r" defTabSz="914400" rtl="1">
              <a:spcBef>
                <a:spcPct val="0"/>
              </a:spcBef>
            </a:pPr>
            <a:endParaRPr lang="he-IL" dirty="0">
              <a:latin typeface="Times New Roman" pitchFamily="18" charset="0"/>
            </a:endParaRPr>
          </a:p>
          <a:p>
            <a:pPr algn="r" defTabSz="914400" rtl="1">
              <a:spcBef>
                <a:spcPct val="0"/>
              </a:spcBef>
            </a:pPr>
            <a:r>
              <a:rPr lang="en-US" dirty="0" err="1">
                <a:latin typeface="Times New Roman" pitchFamily="18" charset="0"/>
              </a:rPr>
              <a:t>R</a:t>
            </a:r>
            <a:r>
              <a:rPr lang="en-US" baseline="30000" dirty="0" err="1">
                <a:latin typeface="Times New Roman" pitchFamily="18" charset="0"/>
              </a:rPr>
              <a:t>b</a:t>
            </a:r>
            <a:r>
              <a:rPr lang="en-US" dirty="0">
                <a:latin typeface="Times New Roman" pitchFamily="18" charset="0"/>
              </a:rPr>
              <a:t>(t</a:t>
            </a:r>
            <a:r>
              <a:rPr lang="en-US" i="1" dirty="0">
                <a:latin typeface="Times New Roman" pitchFamily="18" charset="0"/>
              </a:rPr>
              <a:t>)</a:t>
            </a:r>
            <a:r>
              <a:rPr lang="he-IL" i="1" dirty="0">
                <a:latin typeface="Times New Roman" pitchFamily="18" charset="0"/>
              </a:rPr>
              <a:t>-</a:t>
            </a:r>
            <a:r>
              <a:rPr lang="he-IL" dirty="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dirty="0">
                <a:latin typeface="Times New Roman" pitchFamily="18" charset="0"/>
              </a:rPr>
              <a:t> </a:t>
            </a:r>
            <a:r>
              <a:rPr lang="he-IL" dirty="0">
                <a:latin typeface="Times New Roman" pitchFamily="18" charset="0"/>
              </a:rPr>
              <a:t>עם יחס קצבי ההדבקה לעומת קצב ההחלמה. מכיוון שאחוז הפגיעים קטן לאורך הזמן</a:t>
            </a:r>
            <a:r>
              <a:rPr lang="en-US" dirty="0">
                <a:latin typeface="Times New Roman" pitchFamily="18" charset="0"/>
              </a:rPr>
              <a:t>, </a:t>
            </a:r>
            <a:r>
              <a:rPr lang="he-IL" dirty="0">
                <a:latin typeface="Times New Roman" pitchFamily="18" charset="0"/>
              </a:rPr>
              <a:t>יחס הגידול של המחלה הוא מקסימאלי בזמן אפס.</a:t>
            </a:r>
            <a:r>
              <a:rPr lang="en-US" dirty="0">
                <a:latin typeface="Times New Roman" pitchFamily="18" charset="0"/>
              </a:rPr>
              <a:t>.</a:t>
            </a:r>
            <a:r>
              <a:rPr lang="he-IL" dirty="0">
                <a:latin typeface="Times New Roman" pitchFamily="18" charset="0"/>
              </a:rPr>
              <a:t>משום כך</a:t>
            </a:r>
            <a:r>
              <a:rPr lang="en-US" dirty="0">
                <a:latin typeface="Times New Roman" pitchFamily="18" charset="0"/>
              </a:rPr>
              <a:t>, </a:t>
            </a:r>
            <a:r>
              <a:rPr lang="he-IL" dirty="0">
                <a:latin typeface="Times New Roman" pitchFamily="18" charset="0"/>
              </a:rPr>
              <a:t>נהוג לכנות את </a:t>
            </a:r>
            <a:r>
              <a:rPr lang="en-US" dirty="0">
                <a:latin typeface="Times New Roman" pitchFamily="18" charset="0"/>
              </a:rPr>
              <a:t> </a:t>
            </a:r>
            <a:r>
              <a:rPr lang="he-IL" dirty="0">
                <a:latin typeface="Times New Roman" pitchFamily="18" charset="0"/>
              </a:rPr>
              <a:t>כיחס הגידול הבסיסי של מחלה </a:t>
            </a:r>
            <a:r>
              <a:rPr lang="en-US" dirty="0">
                <a:latin typeface="Times New Roman" pitchFamily="18" charset="0"/>
              </a:rPr>
              <a:t>(Basic reproductive ratio). </a:t>
            </a:r>
          </a:p>
          <a:p>
            <a:pPr algn="r" defTabSz="914400" rtl="1">
              <a:spcBef>
                <a:spcPct val="0"/>
              </a:spcBef>
            </a:pPr>
            <a:r>
              <a:rPr lang="he-IL" dirty="0">
                <a:latin typeface="Times New Roman" pitchFamily="18" charset="0"/>
              </a:rPr>
              <a:t>אם </a:t>
            </a:r>
            <a:r>
              <a:rPr lang="en-US" dirty="0">
                <a:latin typeface="Times New Roman" pitchFamily="18" charset="0"/>
              </a:rPr>
              <a:t>R0&gt;1</a:t>
            </a:r>
            <a:r>
              <a:rPr lang="he-IL" dirty="0">
                <a:latin typeface="Times New Roman" pitchFamily="18" charset="0"/>
              </a:rPr>
              <a:t> - המחלה לא תדעך בשלב ראשוני</a:t>
            </a:r>
            <a:r>
              <a:rPr lang="en-US" dirty="0">
                <a:latin typeface="Times New Roman" pitchFamily="18" charset="0"/>
              </a:rPr>
              <a:t>, </a:t>
            </a:r>
            <a:r>
              <a:rPr lang="he-IL" dirty="0">
                <a:latin typeface="Times New Roman" pitchFamily="18" charset="0"/>
              </a:rPr>
              <a:t>ומכאן שעלולה לפרוץ מגיפה (אך לא בהכרח).</a:t>
            </a:r>
            <a:br>
              <a:rPr lang="en-US" dirty="0">
                <a:latin typeface="Times New Roman" pitchFamily="18" charset="0"/>
              </a:rPr>
            </a:br>
            <a:r>
              <a:rPr lang="he-IL" dirty="0">
                <a:latin typeface="Times New Roman" pitchFamily="18" charset="0"/>
              </a:rPr>
              <a:t>אם </a:t>
            </a:r>
            <a:r>
              <a:rPr lang="en-US" dirty="0">
                <a:latin typeface="Times New Roman" pitchFamily="18" charset="0"/>
              </a:rPr>
              <a:t>R0&lt;1 </a:t>
            </a:r>
            <a:r>
              <a:rPr lang="he-IL" dirty="0">
                <a:latin typeface="Times New Roman" pitchFamily="18" charset="0"/>
              </a:rPr>
              <a:t> - המחלה תדעך כבר מהשלב הראשוני ובהכרח לא תפרוץ מגיפה.</a:t>
            </a:r>
            <a:endParaRPr lang="en-US" dirty="0">
              <a:latin typeface="Times New Roman" pitchFamily="18" charset="0"/>
            </a:endParaRPr>
          </a:p>
        </p:txBody>
      </p:sp>
      <p:sp>
        <p:nvSpPr>
          <p:cNvPr id="75779"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770B54DF-60B3-4BBE-B3DF-B42B84F734DC}"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30321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80C9CA96-90E0-4AE4-96C7-8E7B7963F746}" type="slidenum">
              <a:rPr lang="he-IL" altLang="en-US">
                <a:solidFill>
                  <a:srgbClr val="000000"/>
                </a:solidFill>
              </a:rPr>
              <a:pPr/>
              <a:t>4</a:t>
            </a:fld>
            <a:endParaRPr lang="en-US" altLang="en-US">
              <a:solidFill>
                <a:srgbClr val="000000"/>
              </a:solidFill>
            </a:endParaRPr>
          </a:p>
        </p:txBody>
      </p:sp>
      <p:sp>
        <p:nvSpPr>
          <p:cNvPr id="125955" name="Text Box 1"/>
          <p:cNvSpPr>
            <a:spLocks noGrp="1" noRot="1" noChangeAspect="1" noChangeArrowheads="1" noTextEdit="1"/>
          </p:cNvSpPr>
          <p:nvPr>
            <p:ph type="sldImg"/>
          </p:nvPr>
        </p:nvSpPr>
        <p:spPr>
          <a:xfrm>
            <a:off x="1143000" y="685800"/>
            <a:ext cx="4572000" cy="3429000"/>
          </a:xfrm>
          <a:ln/>
        </p:spPr>
      </p:sp>
      <p:sp>
        <p:nvSpPr>
          <p:cNvPr id="125956"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01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אלו הנתונים אפילו עם החמרה ( חלוקה לפי אוכלוסייה פעילה ולא לפי כל מבוטחי מכבי).</a:t>
            </a:r>
          </a:p>
          <a:p>
            <a:pPr algn="r"/>
            <a:endParaRPr lang="he-IL" dirty="0">
              <a:latin typeface="Times New Roman" pitchFamily="18" charset="0"/>
            </a:endParaRPr>
          </a:p>
          <a:p>
            <a:pPr algn="r"/>
            <a:r>
              <a:rPr lang="he-IL" dirty="0">
                <a:latin typeface="Times New Roman" pitchFamily="18" charset="0"/>
              </a:rPr>
              <a:t>לכל שנה בנפרד לקחתי את פרופרציית החולים שחלו לעומת כלל האנשים שהיו חברי מכבי באותה שנה ספציתי. ואז כמות החולים בחלוקה בכלל קבוצת הגיל.</a:t>
            </a:r>
          </a:p>
          <a:p>
            <a:pPr algn="r"/>
            <a:r>
              <a:rPr lang="he-IL" dirty="0">
                <a:latin typeface="Times New Roman" pitchFamily="18" charset="0"/>
              </a:rPr>
              <a:t>בודקים מי חלה באותן שתי עונות – נגיד לל חלקי כלל האנשים מקבל את פרופ' האנשים שחלו באותם שנים.</a:t>
            </a:r>
          </a:p>
          <a:p>
            <a:pPr algn="r"/>
            <a:r>
              <a:rPr lang="he-IL" dirty="0">
                <a:latin typeface="Times New Roman" pitchFamily="18" charset="0"/>
              </a:rPr>
              <a:t>לעומתם הכפלה של ההסתברווית לחלות בשתי עונות ואז רואים את היחס ביניהם.</a:t>
            </a:r>
          </a:p>
          <a:p>
            <a:pPr algn="r"/>
            <a:endParaRPr lang="he-IL" dirty="0">
              <a:latin typeface="Times New Roman" pitchFamily="18" charset="0"/>
            </a:endParaRPr>
          </a:p>
          <a:p>
            <a:pPr algn="r"/>
            <a:r>
              <a:rPr lang="he-IL" dirty="0">
                <a:latin typeface="Times New Roman" pitchFamily="18" charset="0"/>
              </a:rPr>
              <a:t>הגרף העליון</a:t>
            </a:r>
          </a:p>
          <a:p>
            <a:pPr lvl="1" algn="r"/>
            <a:endParaRPr lang="en-US" dirty="0">
              <a:latin typeface="Times New Roman" pitchFamily="18" charset="0"/>
            </a:endParaRPr>
          </a:p>
          <a:p>
            <a:pPr lvl="1" algn="r"/>
            <a:endParaRPr lang="he-IL" dirty="0">
              <a:latin typeface="Times New Roman" pitchFamily="18" charset="0"/>
            </a:endParaRPr>
          </a:p>
          <a:p>
            <a:pPr lvl="1" algn="r"/>
            <a:r>
              <a:rPr lang="he-IL" dirty="0">
                <a:latin typeface="Times New Roman" pitchFamily="18" charset="0"/>
              </a:rPr>
              <a:t>65+ - מעט מאד אנשים, מדגם קטן.</a:t>
            </a:r>
          </a:p>
          <a:p>
            <a:pPr algn="r"/>
            <a:r>
              <a:rPr lang="he-IL" dirty="0">
                <a:latin typeface="Times New Roman" pitchFamily="18" charset="0"/>
              </a:rPr>
              <a:t>אופציה הכי מחמירה – חילקתי בכמות אנשים שיש במכבי יוצא פי 4,5 לעומת כמות אנשים פעילים.</a:t>
            </a:r>
          </a:p>
          <a:p>
            <a:pPr algn="r"/>
            <a:r>
              <a:rPr lang="he-IL" dirty="0">
                <a:latin typeface="Times New Roman" pitchFamily="18" charset="0"/>
              </a:rPr>
              <a:t>יש פה תנודתיות – דימיון, מחלות חריפות שכן, טרנדים של רופאים. </a:t>
            </a:r>
            <a:r>
              <a:rPr lang="en-US" dirty="0">
                <a:latin typeface="Times New Roman" pitchFamily="18" charset="0"/>
              </a:rPr>
              <a:t> </a:t>
            </a:r>
            <a:endParaRPr lang="he-IL"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322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2052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870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דוגמה</a:t>
            </a:r>
            <a:r>
              <a:rPr lang="he-IL" baseline="0" dirty="0">
                <a:latin typeface="Times New Roman" pitchFamily="18" charset="0"/>
              </a:rPr>
              <a:t> 1 – הסיכוי שחבר קופה אפריורי מגיל 16-25 יחלה בשפעת הוא 1.37%</a:t>
            </a:r>
          </a:p>
          <a:p>
            <a:pPr algn="r"/>
            <a:r>
              <a:rPr lang="he-IL" baseline="0" dirty="0">
                <a:latin typeface="Times New Roman" pitchFamily="18" charset="0"/>
              </a:rPr>
              <a:t>הסיכוי שיחלה אם חלה בעונה קודמת הוא 6.89%</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23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スライド イメージ プレースホルダー 1"/>
          <p:cNvSpPr>
            <a:spLocks noGrp="1" noRot="1" noChangeAspect="1" noTextEdit="1"/>
          </p:cNvSpPr>
          <p:nvPr>
            <p:ph type="sldImg"/>
          </p:nvPr>
        </p:nvSpPr>
        <p:spPr>
          <a:ln/>
        </p:spPr>
      </p:sp>
      <p:sp>
        <p:nvSpPr>
          <p:cNvPr id="126979"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a:latin typeface="Times New Roman" panose="02020603050405020304" pitchFamily="18" charset="0"/>
            </a:endParaRPr>
          </a:p>
        </p:txBody>
      </p:sp>
      <p:sp>
        <p:nvSpPr>
          <p:cNvPr id="126980" name="スライド番号プレースホルダー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E1AC7673-5CF7-4568-AE6A-39A6950DD0A6}" type="slidenum">
              <a:rPr lang="he-IL" altLang="en-US">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33110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8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201F3497-EF01-489E-AFBF-6A36E92CB1D6}" type="slidenum">
              <a:rPr lang="he-IL" altLang="en-US">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076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A6976954-455C-46BB-A2D4-B34655261F24}" type="slidenum">
              <a:rPr lang="he-IL" altLang="en-US">
                <a:solidFill>
                  <a:srgbClr val="000000"/>
                </a:solidFill>
              </a:rPr>
              <a:pPr/>
              <a:t>22</a:t>
            </a:fld>
            <a:endParaRPr lang="en-US" altLang="en-US">
              <a:solidFill>
                <a:srgbClr val="000000"/>
              </a:solidFill>
            </a:endParaRPr>
          </a:p>
        </p:txBody>
      </p:sp>
      <p:sp>
        <p:nvSpPr>
          <p:cNvPr id="129027" name="Text Box 1"/>
          <p:cNvSpPr>
            <a:spLocks noGrp="1" noRot="1" noChangeAspect="1" noChangeArrowheads="1" noTextEdit="1"/>
          </p:cNvSpPr>
          <p:nvPr>
            <p:ph type="sldImg"/>
          </p:nvPr>
        </p:nvSpPr>
        <p:spPr>
          <a:xfrm>
            <a:off x="1143000" y="685800"/>
            <a:ext cx="4572000" cy="3429000"/>
          </a:xfrm>
          <a:ln/>
        </p:spPr>
      </p:sp>
      <p:sp>
        <p:nvSpPr>
          <p:cNvPr id="129028"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6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43000" y="685800"/>
            <a:ext cx="4568825" cy="3425825"/>
          </a:xfrm>
          <a:ln/>
        </p:spPr>
      </p:sp>
      <p:sp>
        <p:nvSpPr>
          <p:cNvPr id="163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63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1063" eaLnBrk="0" hangingPunct="0">
              <a:defRPr sz="2800">
                <a:solidFill>
                  <a:schemeClr val="tx1"/>
                </a:solidFill>
                <a:latin typeface="Times New Roman" pitchFamily="18" charset="0"/>
                <a:ea typeface="MS PGothic" pitchFamily="34" charset="-128"/>
              </a:defRPr>
            </a:lvl1pPr>
            <a:lvl2pPr marL="742950" indent="-285750" defTabSz="881063" eaLnBrk="0" hangingPunct="0">
              <a:defRPr sz="2800">
                <a:solidFill>
                  <a:schemeClr val="tx1"/>
                </a:solidFill>
                <a:latin typeface="Times New Roman" pitchFamily="18" charset="0"/>
                <a:ea typeface="MS PGothic" pitchFamily="34" charset="-128"/>
              </a:defRPr>
            </a:lvl2pPr>
            <a:lvl3pPr marL="1143000" indent="-228600" defTabSz="881063" eaLnBrk="0" hangingPunct="0">
              <a:defRPr sz="2800">
                <a:solidFill>
                  <a:schemeClr val="tx1"/>
                </a:solidFill>
                <a:latin typeface="Times New Roman" pitchFamily="18" charset="0"/>
                <a:ea typeface="MS PGothic" pitchFamily="34" charset="-128"/>
              </a:defRPr>
            </a:lvl3pPr>
            <a:lvl4pPr marL="1600200" indent="-228600" defTabSz="881063" eaLnBrk="0" hangingPunct="0">
              <a:defRPr sz="2800">
                <a:solidFill>
                  <a:schemeClr val="tx1"/>
                </a:solidFill>
                <a:latin typeface="Times New Roman" pitchFamily="18" charset="0"/>
                <a:ea typeface="MS PGothic" pitchFamily="34" charset="-128"/>
              </a:defRPr>
            </a:lvl4pPr>
            <a:lvl5pPr marL="2057400" indent="-228600" defTabSz="881063" eaLnBrk="0" hangingPunct="0">
              <a:defRPr sz="2800">
                <a:solidFill>
                  <a:schemeClr val="tx1"/>
                </a:solidFill>
                <a:latin typeface="Times New Roman" pitchFamily="18" charset="0"/>
                <a:ea typeface="MS PGothic" pitchFamily="34" charset="-128"/>
              </a:defRPr>
            </a:lvl5pPr>
            <a:lvl6pPr marL="25146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881063" rtl="0" eaLnBrk="0" fontAlgn="auto" latinLnBrk="0" hangingPunct="0">
              <a:lnSpc>
                <a:spcPct val="100000"/>
              </a:lnSpc>
              <a:spcBef>
                <a:spcPts val="0"/>
              </a:spcBef>
              <a:spcAft>
                <a:spcPts val="0"/>
              </a:spcAft>
              <a:buClrTx/>
              <a:buSzTx/>
              <a:buFontTx/>
              <a:buNone/>
              <a:tabLst/>
              <a:defRPr/>
            </a:pPr>
            <a:fld id="{CA4F2CB2-8AD4-4561-9FC5-1508E8A000D9}" type="slidenum">
              <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rPr>
              <a:pPr marL="0" marR="0" lvl="0" indent="0" algn="l" defTabSz="881063" rtl="0" eaLnBrk="0" fontAlgn="auto" latinLnBrk="0" hangingPunct="0">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endParaRPr>
          </a:p>
        </p:txBody>
      </p:sp>
    </p:spTree>
    <p:extLst>
      <p:ext uri="{BB962C8B-B14F-4D97-AF65-F5344CB8AC3E}">
        <p14:creationId xmlns:p14="http://schemas.microsoft.com/office/powerpoint/2010/main" val="1913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4612BC8-3A03-4914-8413-47898814B908}"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771" name="Text Box 1"/>
          <p:cNvSpPr txBox="1">
            <a:spLocks noGrp="1" noRot="1" noChangeAspect="1" noChangeArrowheads="1"/>
          </p:cNvSpPr>
          <p:nvPr>
            <p:ph type="sldImg"/>
          </p:nvPr>
        </p:nvSpPr>
        <p:spPr>
          <a:xfrm>
            <a:off x="930275" y="741363"/>
            <a:ext cx="4937125" cy="3702050"/>
          </a:xfrm>
          <a:ln/>
        </p:spPr>
      </p:sp>
      <p:sp>
        <p:nvSpPr>
          <p:cNvPr id="32772" name="Text Box 2"/>
          <p:cNvSpPr txBox="1">
            <a:spLocks noGrp="1" noChangeArrowheads="1"/>
          </p:cNvSpPr>
          <p:nvPr>
            <p:ph type="body" idx="1"/>
          </p:nvPr>
        </p:nvSpPr>
        <p:spPr>
          <a:xfrm>
            <a:off x="679768" y="4690269"/>
            <a:ext cx="5438140" cy="4443412"/>
          </a:xfrm>
          <a:noFill/>
          <a:ln/>
        </p:spPr>
        <p:txBody>
          <a:bodyPr/>
          <a:lstStyle/>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שפעת היא מחלה</a:t>
            </a:r>
            <a:r>
              <a:rPr lang="he-IL" sz="800" baseline="0" dirty="0">
                <a:latin typeface="Arial" pitchFamily="34" charset="0"/>
              </a:rPr>
              <a:t> וירלית </a:t>
            </a:r>
            <a:r>
              <a:rPr lang="he-IL" sz="800" dirty="0">
                <a:latin typeface="Arial" pitchFamily="34" charset="0"/>
              </a:rPr>
              <a:t>הפוגעת בעיקר בדרכי הנשימה העליונות, ונגרמת על ידי נגיף השפעת</a:t>
            </a:r>
            <a:r>
              <a:rPr lang="en-US" sz="800" dirty="0">
                <a:latin typeface="Arial" pitchFamily="34" charset="0"/>
                <a:cs typeface="Arial" pitchFamily="34" charset="0"/>
              </a:rPr>
              <a:t> </a:t>
            </a:r>
            <a:r>
              <a:rPr lang="he-IL" sz="800" dirty="0">
                <a:latin typeface="Arial" pitchFamily="34" charset="0"/>
              </a:rPr>
              <a:t>. תסמיני המחלה בבני אדם מתאפיינים בחום מעל 38 מעלות, כאבי גרון , נזלת ועיטוש ,שיעול, כאבי פרקים כאבי ראש והרגשת חולשה כללית. תסמינים אלה אינם נגרמים באופן ישיר ע"י הנגיף ,אלא ע"י המערכת החיסונית בניסיונה לתקוף את הנגיף – ומכאן שצפויות</a:t>
            </a:r>
            <a:r>
              <a:rPr lang="he-IL" sz="800" baseline="0" dirty="0">
                <a:latin typeface="Arial" pitchFamily="34" charset="0"/>
              </a:rPr>
              <a:t> טעויות אבחון בין שפעת למחלות דרכי נשימה עליונות אחרות</a:t>
            </a:r>
            <a:r>
              <a:rPr lang="he-IL" sz="800" dirty="0">
                <a:latin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cs typeface="Arial" pitchFamily="34" charset="0"/>
              </a:rPr>
              <a:t>5</a:t>
            </a:r>
            <a:r>
              <a:rPr lang="he-IL" sz="800" baseline="0" dirty="0">
                <a:latin typeface="Arial" pitchFamily="34" charset="0"/>
                <a:cs typeface="Arial" pitchFamily="34" charset="0"/>
              </a:rPr>
              <a:t> מתוך 1000 חולים מתשאפשז כתוצאה מסיבוכים, 1 מאלף חולים מת, 5-20% חולים.</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הדבקה מתבצעת ע"י רסיסי רוק שמופצים לאוויר בעיקר במגע עיטוש שיעול ודיבור.</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מחלה עונתית- תנאים אופטימאלים 10-16 מעלות ויובש.</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ההפסד השנתי מהמחלה לאזרח מסתכם במאות עד אלפי שקלים, וההפסדים למשק ולמדינה מסתכמים במיליארדי שקלים בשנה.</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ההידבקות במחלה נעשית באמצעות נגיפי המחלה המועברים מאדם לאדם לרוב דרך מגע ,שיעול או עיטוש. ההדבקה נעשית לרוב יום לפני עליית החום ועד שבוע אחרי ירידת החום.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מידי שנה, גורם וירוס השפעת למחלה מוגבלת באופן יחסי, עם שיעור תחלואה של  5-20% מהאוכלוסייה. אחת לשמונה שנים בממוצע פורצת מחלה בעלת תסמינים חריפים יותר ובהיקף נרחב יותר.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בהקשר לגרף: מימין, גרף ברמה שבועית, של שיעור החולים. ניתן לראות בפיק החד מאוד באדום הנגרם עקב שפעת החזירים, שהיום דעך. כמו-כן, ניתן להתרשם מהעונתיות.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מחלה.</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בגלל השוני באורח החיים של קבוצות גיל שונות ובשל ההבדל המהותי במערכת החיסונית, שיעור הנדבקים הינו שונה. ניתן להתרשם על כך מהגרף שמשמאל.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על מנת ליצור עניין, הייתי מציע להראות את העובדה המפתיעה שזקנים חולים פחות, ואז נשאלת השאלה למה? תשובה ראשונה אופי החיים הפחות מתרועע עם אנשים, תשובה שנייה-  החיסון!!! וזה מעביר אותך ישר לשקף הבא.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היא מחלה עונתית ומתרחשת בישראל בעיקר בחורף ובחודשי הסתיו המאוחרים. הסיבה לכך נעוצה בעובדה שהווירוס יציב יותר בטמפרטורות נמוכות ובלחות נמוכה. בנוסף לכך, המערכת החיסונית בעונות אלו נחלשת עקב שינויים קיצוניים בתנאי מזג האוויר. כמו-כן, הקרבה בין אנשים וחוסר באוורור במבנים בחורף נמצאו כגורמים אפשריים הקושרים את המחלה לעונות אלו</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מימין גרף הממחיש את עונתיות</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נקודה מעניינת, דווקא הזקנים בישראל שלהם יש מערכת חיסונית חלשה, חולים פחות... למה</a:t>
            </a:r>
            <a:r>
              <a:rPr lang="en-US" sz="800" dirty="0">
                <a:latin typeface="Arial" pitchFamily="34" charset="0"/>
                <a:cs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20655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CD2612A-9732-4189-84ED-27B583D22CD4}"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819" name="Text Box 1"/>
          <p:cNvSpPr txBox="1">
            <a:spLocks noGrp="1" noRot="1" noChangeAspect="1" noChangeArrowheads="1"/>
          </p:cNvSpPr>
          <p:nvPr>
            <p:ph type="sldImg"/>
          </p:nvPr>
        </p:nvSpPr>
        <p:spPr>
          <a:xfrm>
            <a:off x="930275" y="741363"/>
            <a:ext cx="4937125" cy="3702050"/>
          </a:xfrm>
          <a:ln/>
        </p:spPr>
      </p:sp>
      <p:sp>
        <p:nvSpPr>
          <p:cNvPr id="34820" name="Text Box 2"/>
          <p:cNvSpPr txBox="1">
            <a:spLocks noGrp="1" noChangeArrowheads="1"/>
          </p:cNvSpPr>
          <p:nvPr>
            <p:ph type="body" idx="1"/>
          </p:nvPr>
        </p:nvSpPr>
        <p:spPr>
          <a:xfrm>
            <a:off x="679768" y="4690269"/>
            <a:ext cx="5436567" cy="4544556"/>
          </a:xfrm>
          <a:noFill/>
          <a:ln/>
        </p:spPr>
        <p:txBody>
          <a:bodyPr wrap="none" anchor="ctr"/>
          <a:lstStyle/>
          <a:p>
            <a:endParaRPr lang="en-US" dirty="0">
              <a:latin typeface="Times New Roman" pitchFamily="18" charset="0"/>
            </a:endParaRPr>
          </a:p>
        </p:txBody>
      </p:sp>
    </p:spTree>
    <p:extLst>
      <p:ext uri="{BB962C8B-B14F-4D97-AF65-F5344CB8AC3E}">
        <p14:creationId xmlns:p14="http://schemas.microsoft.com/office/powerpoint/2010/main" val="244739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7F67D56-C889-4BE4-85F4-E87199D5B3E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915" name="Text Box 1"/>
          <p:cNvSpPr txBox="1">
            <a:spLocks noGrp="1" noRot="1" noChangeAspect="1" noChangeArrowheads="1"/>
          </p:cNvSpPr>
          <p:nvPr>
            <p:ph type="sldImg"/>
          </p:nvPr>
        </p:nvSpPr>
        <p:spPr>
          <a:xfrm>
            <a:off x="930275" y="741363"/>
            <a:ext cx="4937125" cy="3702050"/>
          </a:xfrm>
          <a:ln/>
        </p:spPr>
      </p:sp>
      <p:sp>
        <p:nvSpPr>
          <p:cNvPr id="38916" name="Text Box 2"/>
          <p:cNvSpPr txBox="1">
            <a:spLocks noGrp="1" noChangeArrowheads="1"/>
          </p:cNvSpPr>
          <p:nvPr>
            <p:ph type="body" idx="1"/>
          </p:nvPr>
        </p:nvSpPr>
        <p:spPr>
          <a:xfrm>
            <a:off x="679768" y="4690269"/>
            <a:ext cx="5436567" cy="4544556"/>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428487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3C5A2D5-F5E4-44EF-BD81-FF5CD4F62510}"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1620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7C67639-EDB0-4F75-8DEC-96E72E47B1C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4065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9383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EDE9F68-41F6-438E-A90F-90288D0D3527}"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9623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4"/>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3"/>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4"/>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solidFill>
                <a:srgbClr val="000000"/>
              </a:solidFill>
            </a:endParaRPr>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solidFill>
                  <a:srgbClr val="000000"/>
                </a:solidFill>
              </a:rPr>
              <a:pPr/>
              <a:t>‹#›</a:t>
            </a:fld>
            <a:endParaRPr lang="en-US">
              <a:solidFill>
                <a:srgbClr val="000000"/>
              </a:solidFill>
            </a:endParaRPr>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solidFill>
                  <a:srgbClr val="000000"/>
                </a:solidFill>
              </a:rPr>
              <a:pPr/>
              <a:t>ח'/טבת/תשע"ח</a:t>
            </a:fld>
            <a:endParaRPr lang="en-US">
              <a:solidFill>
                <a:srgbClr val="000000"/>
              </a:solidFill>
            </a:endParaRPr>
          </a:p>
        </p:txBody>
      </p:sp>
    </p:spTree>
    <p:extLst>
      <p:ext uri="{BB962C8B-B14F-4D97-AF65-F5344CB8AC3E}">
        <p14:creationId xmlns:p14="http://schemas.microsoft.com/office/powerpoint/2010/main" val="2639175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97605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367059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75726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4598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7A311-5CC2-4D6F-8425-FC05C5B46281}"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291430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7A311-5CC2-4D6F-8425-FC05C5B46281}"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15059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A311-5CC2-4D6F-8425-FC05C5B46281}"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26824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70057D-BB96-458B-B193-75C427810CF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0668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3236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1633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800100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87092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5003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6845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he-IL"/>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935570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237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96749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6611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8580B64-EF24-4566-BD3B-E7BDC399163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816755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14911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061192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85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47257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58954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ean_1">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79352B-3499-4787-8C59-D3D3EBB73D8D}" type="datetime1">
              <a:rPr lang="en-US" smtClean="0"/>
              <a:t>26-Dec-17</a:t>
            </a:fld>
            <a:endParaRPr lang="en-US" dirty="0"/>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3"/>
          <p:cNvSpPr>
            <a:spLocks noGrp="1"/>
          </p:cNvSpPr>
          <p:nvPr>
            <p:ph sz="half" idx="2"/>
          </p:nvPr>
        </p:nvSpPr>
        <p:spPr>
          <a:xfrm>
            <a:off x="822960" y="310551"/>
            <a:ext cx="3703320" cy="5558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3"/>
          </p:nvPr>
        </p:nvSpPr>
        <p:spPr>
          <a:xfrm>
            <a:off x="4663440" y="310550"/>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p:cNvSpPr>
            <a:spLocks noGrp="1"/>
          </p:cNvSpPr>
          <p:nvPr>
            <p:ph sz="quarter" idx="4"/>
          </p:nvPr>
        </p:nvSpPr>
        <p:spPr>
          <a:xfrm>
            <a:off x="4663440" y="1105818"/>
            <a:ext cx="3703320" cy="47632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1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C3A4FAE-180E-4191-AF20-CA89F12925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05E407B2-0B6F-4669-9722-D36B608434BC}" type="datetime1">
              <a:rPr lang="he-IL"/>
              <a:pPr/>
              <a:t>ח'/טבת/תשע"ח</a:t>
            </a:fld>
            <a:endParaRPr lang="en-US"/>
          </a:p>
        </p:txBody>
      </p:sp>
    </p:spTree>
    <p:extLst>
      <p:ext uri="{BB962C8B-B14F-4D97-AF65-F5344CB8AC3E}">
        <p14:creationId xmlns:p14="http://schemas.microsoft.com/office/powerpoint/2010/main" val="10921539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F39039D-29D3-4124-941E-72B5611CAD09}"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55A6A386-9F20-46D6-B1A0-C692DEED652D}" type="datetime1">
              <a:rPr lang="he-IL"/>
              <a:pPr/>
              <a:t>ח'/טבת/תשע"ח</a:t>
            </a:fld>
            <a:endParaRPr lang="en-US"/>
          </a:p>
        </p:txBody>
      </p:sp>
    </p:spTree>
    <p:extLst>
      <p:ext uri="{BB962C8B-B14F-4D97-AF65-F5344CB8AC3E}">
        <p14:creationId xmlns:p14="http://schemas.microsoft.com/office/powerpoint/2010/main" val="38996824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A6D59E14-3AE0-4AFC-9E2C-11FC49F349C1}"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31C9EC86-99E7-43DD-9B3B-AC93445DAACB}" type="datetime1">
              <a:rPr lang="he-IL"/>
              <a:pPr/>
              <a:t>ח'/טבת/תשע"ח</a:t>
            </a:fld>
            <a:endParaRPr lang="en-US"/>
          </a:p>
        </p:txBody>
      </p:sp>
    </p:spTree>
    <p:extLst>
      <p:ext uri="{BB962C8B-B14F-4D97-AF65-F5344CB8AC3E}">
        <p14:creationId xmlns:p14="http://schemas.microsoft.com/office/powerpoint/2010/main" val="4812171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7013"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24165B9-9353-44C3-A7B5-C19DB3DEB3FC}"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604BC56-2DE1-4804-8F62-3DF42626A78E}" type="datetime1">
              <a:rPr lang="he-IL"/>
              <a:pPr/>
              <a:t>ח'/טבת/תשע"ח</a:t>
            </a:fld>
            <a:endParaRPr lang="en-US"/>
          </a:p>
        </p:txBody>
      </p:sp>
    </p:spTree>
    <p:extLst>
      <p:ext uri="{BB962C8B-B14F-4D97-AF65-F5344CB8AC3E}">
        <p14:creationId xmlns:p14="http://schemas.microsoft.com/office/powerpoint/2010/main" val="2088196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1"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9735"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F6B7430-848E-44D4-967B-CE9FB02D625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31323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
          <p:cNvSpPr>
            <a:spLocks noGrp="1" noChangeArrowheads="1"/>
          </p:cNvSpPr>
          <p:nvPr>
            <p:ph type="ftr" idx="10"/>
          </p:nvPr>
        </p:nvSpPr>
        <p:spPr>
          <a:ln/>
        </p:spPr>
        <p:txBody>
          <a:bodyPr/>
          <a:lstStyle>
            <a:lvl1pPr>
              <a:defRPr/>
            </a:lvl1pPr>
          </a:lstStyle>
          <a:p>
            <a:endParaRPr lang="en-US"/>
          </a:p>
        </p:txBody>
      </p:sp>
      <p:sp>
        <p:nvSpPr>
          <p:cNvPr id="8" name="Rectangle 2"/>
          <p:cNvSpPr>
            <a:spLocks noGrp="1" noChangeArrowheads="1"/>
          </p:cNvSpPr>
          <p:nvPr>
            <p:ph type="sldNum" idx="11"/>
          </p:nvPr>
        </p:nvSpPr>
        <p:spPr>
          <a:ln/>
        </p:spPr>
        <p:txBody>
          <a:bodyPr/>
          <a:lstStyle>
            <a:lvl1pPr>
              <a:defRPr/>
            </a:lvl1pPr>
          </a:lstStyle>
          <a:p>
            <a:fld id="{4BB7BCCD-AAB5-48CD-8730-E7B76C5CF819}" type="slidenum">
              <a:rPr lang="he-IL"/>
              <a:pPr/>
              <a:t>‹#›</a:t>
            </a:fld>
            <a:endParaRPr lang="en-US"/>
          </a:p>
        </p:txBody>
      </p:sp>
      <p:sp>
        <p:nvSpPr>
          <p:cNvPr id="9" name="Rectangle 15"/>
          <p:cNvSpPr>
            <a:spLocks noGrp="1" noChangeArrowheads="1"/>
          </p:cNvSpPr>
          <p:nvPr>
            <p:ph type="dt" idx="12"/>
          </p:nvPr>
        </p:nvSpPr>
        <p:spPr>
          <a:ln/>
        </p:spPr>
        <p:txBody>
          <a:bodyPr/>
          <a:lstStyle>
            <a:lvl1pPr>
              <a:defRPr/>
            </a:lvl1pPr>
          </a:lstStyle>
          <a:p>
            <a:fld id="{1376C1F3-1460-46B2-9920-1A1DDC17C714}" type="datetime1">
              <a:rPr lang="he-IL"/>
              <a:pPr/>
              <a:t>ח'/טבת/תשע"ח</a:t>
            </a:fld>
            <a:endParaRPr lang="en-US"/>
          </a:p>
        </p:txBody>
      </p:sp>
    </p:spTree>
    <p:extLst>
      <p:ext uri="{BB962C8B-B14F-4D97-AF65-F5344CB8AC3E}">
        <p14:creationId xmlns:p14="http://schemas.microsoft.com/office/powerpoint/2010/main" val="24793455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
          <p:cNvSpPr>
            <a:spLocks noGrp="1" noChangeArrowheads="1"/>
          </p:cNvSpPr>
          <p:nvPr>
            <p:ph type="ftr" idx="10"/>
          </p:nvPr>
        </p:nvSpPr>
        <p:spPr>
          <a:ln/>
        </p:spPr>
        <p:txBody>
          <a:bodyPr/>
          <a:lstStyle>
            <a:lvl1pPr>
              <a:defRPr/>
            </a:lvl1pPr>
          </a:lstStyle>
          <a:p>
            <a:endParaRPr lang="en-US"/>
          </a:p>
        </p:txBody>
      </p:sp>
      <p:sp>
        <p:nvSpPr>
          <p:cNvPr id="4" name="Rectangle 2"/>
          <p:cNvSpPr>
            <a:spLocks noGrp="1" noChangeArrowheads="1"/>
          </p:cNvSpPr>
          <p:nvPr>
            <p:ph type="sldNum" idx="11"/>
          </p:nvPr>
        </p:nvSpPr>
        <p:spPr>
          <a:ln/>
        </p:spPr>
        <p:txBody>
          <a:bodyPr/>
          <a:lstStyle>
            <a:lvl1pPr>
              <a:defRPr/>
            </a:lvl1pPr>
          </a:lstStyle>
          <a:p>
            <a:fld id="{417B9FFD-057B-4B5D-9D39-E6F0C93C4F53}" type="slidenum">
              <a:rPr lang="he-IL"/>
              <a:pPr/>
              <a:t>‹#›</a:t>
            </a:fld>
            <a:endParaRPr lang="en-US"/>
          </a:p>
        </p:txBody>
      </p:sp>
      <p:sp>
        <p:nvSpPr>
          <p:cNvPr id="5" name="Rectangle 15"/>
          <p:cNvSpPr>
            <a:spLocks noGrp="1" noChangeArrowheads="1"/>
          </p:cNvSpPr>
          <p:nvPr>
            <p:ph type="dt" idx="12"/>
          </p:nvPr>
        </p:nvSpPr>
        <p:spPr>
          <a:ln/>
        </p:spPr>
        <p:txBody>
          <a:bodyPr/>
          <a:lstStyle>
            <a:lvl1pPr>
              <a:defRPr/>
            </a:lvl1pPr>
          </a:lstStyle>
          <a:p>
            <a:fld id="{1816ADF5-37D6-4E89-9E0E-12DD1E1FC0E7}" type="datetime1">
              <a:rPr lang="he-IL"/>
              <a:pPr/>
              <a:t>ח'/טבת/תשע"ח</a:t>
            </a:fld>
            <a:endParaRPr lang="en-US"/>
          </a:p>
        </p:txBody>
      </p:sp>
    </p:spTree>
    <p:extLst>
      <p:ext uri="{BB962C8B-B14F-4D97-AF65-F5344CB8AC3E}">
        <p14:creationId xmlns:p14="http://schemas.microsoft.com/office/powerpoint/2010/main" val="28223596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idx="10"/>
          </p:nvPr>
        </p:nvSpPr>
        <p:spPr>
          <a:ln/>
        </p:spPr>
        <p:txBody>
          <a:bodyPr/>
          <a:lstStyle>
            <a:lvl1pPr>
              <a:defRPr/>
            </a:lvl1pPr>
          </a:lstStyle>
          <a:p>
            <a:endParaRPr lang="en-US"/>
          </a:p>
        </p:txBody>
      </p:sp>
      <p:sp>
        <p:nvSpPr>
          <p:cNvPr id="3" name="Rectangle 2"/>
          <p:cNvSpPr>
            <a:spLocks noGrp="1" noChangeArrowheads="1"/>
          </p:cNvSpPr>
          <p:nvPr>
            <p:ph type="sldNum" idx="11"/>
          </p:nvPr>
        </p:nvSpPr>
        <p:spPr>
          <a:ln/>
        </p:spPr>
        <p:txBody>
          <a:bodyPr/>
          <a:lstStyle>
            <a:lvl1pPr>
              <a:defRPr/>
            </a:lvl1pPr>
          </a:lstStyle>
          <a:p>
            <a:fld id="{D1EFF273-BB66-4CD0-B43B-BB8886411D31}" type="slidenum">
              <a:rPr lang="he-IL"/>
              <a:pPr/>
              <a:t>‹#›</a:t>
            </a:fld>
            <a:endParaRPr lang="en-US"/>
          </a:p>
        </p:txBody>
      </p:sp>
      <p:sp>
        <p:nvSpPr>
          <p:cNvPr id="4" name="Rectangle 15"/>
          <p:cNvSpPr>
            <a:spLocks noGrp="1" noChangeArrowheads="1"/>
          </p:cNvSpPr>
          <p:nvPr>
            <p:ph type="dt" idx="12"/>
          </p:nvPr>
        </p:nvSpPr>
        <p:spPr>
          <a:ln/>
        </p:spPr>
        <p:txBody>
          <a:bodyPr/>
          <a:lstStyle>
            <a:lvl1pPr>
              <a:defRPr/>
            </a:lvl1pPr>
          </a:lstStyle>
          <a:p>
            <a:fld id="{6690C6C5-9C91-4312-AE30-AA7EEC6935AE}" type="datetime1">
              <a:rPr lang="he-IL"/>
              <a:pPr/>
              <a:t>ח'/טבת/תשע"ח</a:t>
            </a:fld>
            <a:endParaRPr lang="en-US"/>
          </a:p>
        </p:txBody>
      </p:sp>
    </p:spTree>
    <p:extLst>
      <p:ext uri="{BB962C8B-B14F-4D97-AF65-F5344CB8AC3E}">
        <p14:creationId xmlns:p14="http://schemas.microsoft.com/office/powerpoint/2010/main" val="25600632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D15F3176-8016-412B-94C1-5B01705A68C7}"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AB200410-C388-4BC0-9E7A-D55D39609475}" type="datetime1">
              <a:rPr lang="he-IL"/>
              <a:pPr/>
              <a:t>ח'/טבת/תשע"ח</a:t>
            </a:fld>
            <a:endParaRPr lang="en-US"/>
          </a:p>
        </p:txBody>
      </p:sp>
    </p:spTree>
    <p:extLst>
      <p:ext uri="{BB962C8B-B14F-4D97-AF65-F5344CB8AC3E}">
        <p14:creationId xmlns:p14="http://schemas.microsoft.com/office/powerpoint/2010/main" val="208645630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BE304F3-E557-472C-A972-8636A81F5C66}"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DDD7685-9E62-4316-A9F9-1EFF781837FE}" type="datetime1">
              <a:rPr lang="he-IL"/>
              <a:pPr/>
              <a:t>ח'/טבת/תשע"ח</a:t>
            </a:fld>
            <a:endParaRPr lang="en-US"/>
          </a:p>
        </p:txBody>
      </p:sp>
    </p:spTree>
    <p:extLst>
      <p:ext uri="{BB962C8B-B14F-4D97-AF65-F5344CB8AC3E}">
        <p14:creationId xmlns:p14="http://schemas.microsoft.com/office/powerpoint/2010/main" val="120575793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520D552D-B260-41F8-A243-2308D46DACF2}"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7EFE8F92-2237-41B3-86AE-F076C75420F6}" type="datetime1">
              <a:rPr lang="he-IL"/>
              <a:pPr/>
              <a:t>ח'/טבת/תשע"ח</a:t>
            </a:fld>
            <a:endParaRPr lang="en-US"/>
          </a:p>
        </p:txBody>
      </p:sp>
    </p:spTree>
    <p:extLst>
      <p:ext uri="{BB962C8B-B14F-4D97-AF65-F5344CB8AC3E}">
        <p14:creationId xmlns:p14="http://schemas.microsoft.com/office/powerpoint/2010/main" val="237970100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57200"/>
            <a:ext cx="2055812" cy="5407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8213" cy="5407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F7BD850E-AAB0-4F2C-9730-3E6B5B469A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D31E445E-75BA-45EB-8D0C-AB37AF19805C}" type="datetime1">
              <a:rPr lang="he-IL"/>
              <a:pPr/>
              <a:t>ח'/טבת/תשע"ח</a:t>
            </a:fld>
            <a:endParaRPr lang="en-US"/>
          </a:p>
        </p:txBody>
      </p:sp>
    </p:spTree>
    <p:extLst>
      <p:ext uri="{BB962C8B-B14F-4D97-AF65-F5344CB8AC3E}">
        <p14:creationId xmlns:p14="http://schemas.microsoft.com/office/powerpoint/2010/main" val="269651768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0"/>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pPr/>
              <a:t>‹#›</a:t>
            </a:fld>
            <a:endParaRPr lang="en-US"/>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pPr/>
              <a:t>ח'/טבת/תשע"ח</a:t>
            </a:fld>
            <a:endParaRPr lang="en-US"/>
          </a:p>
        </p:txBody>
      </p:sp>
    </p:spTree>
    <p:extLst>
      <p:ext uri="{BB962C8B-B14F-4D97-AF65-F5344CB8AC3E}">
        <p14:creationId xmlns:p14="http://schemas.microsoft.com/office/powerpoint/2010/main" val="137873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7CB4B988-65B4-46B5-8D6F-C814B408C40A}"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E67C6A0B-3925-4E8D-B340-555D22B9BDD8}" type="datetime1">
              <a:rPr lang="he-IL"/>
              <a:pPr/>
              <a:t>ח'/טבת/תשע"ח</a:t>
            </a:fld>
            <a:endParaRPr lang="en-US"/>
          </a:p>
        </p:txBody>
      </p:sp>
    </p:spTree>
    <p:extLst>
      <p:ext uri="{BB962C8B-B14F-4D97-AF65-F5344CB8AC3E}">
        <p14:creationId xmlns:p14="http://schemas.microsoft.com/office/powerpoint/2010/main" val="42276936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0B2D3C4-5C19-48A0-B03C-6EAD89483A15}" type="datetimeFigureOut">
              <a:rPr lang="en-US" smtClean="0"/>
              <a:t>26-Dec-17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6482411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3F06A07-230D-4340-8512-2C883824C7AF}"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339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4091860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2485855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80016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0B2D3C4-5C19-48A0-B03C-6EAD89483A15}"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21775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0B2D3C4-5C19-48A0-B03C-6EAD89483A15}"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014263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2D3C4-5C19-48A0-B03C-6EAD89483A15}"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587084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37327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ED6EFDD-20C3-43E7-9457-AC394CBB3692}"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356457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752285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93072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9A3D54B4-42F2-4088-9CFB-EEC8E20DC38C}"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5087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A6EF158-B383-4F88-9B68-1488C568ADE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792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8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756" y="273053"/>
            <a:ext cx="511104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48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9033C29-667C-4CB7-A014-BA1AF8C678A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73337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1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ECFF52-B131-444F-A23B-F9D22E5CCF5B}"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21782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Arial" pitchFamily="34" charset="0"/>
              </a:defRPr>
            </a:lvl1pPr>
          </a:lstStyle>
          <a:p>
            <a:pPr defTabSz="914400" rtl="0">
              <a:buClrTx/>
              <a:buSzTx/>
              <a:buFontTx/>
              <a:buNone/>
            </a:pPr>
            <a:fld id="{39B94629-8624-45F6-90D6-52EBAC0E0F68}" type="slidenum">
              <a:rPr lang="en-GB">
                <a:solidFill>
                  <a:srgbClr val="000000"/>
                </a:solidFill>
                <a:latin typeface="Times New Roman" pitchFamily="18" charset="0"/>
                <a:ea typeface="MS PGothic" pitchFamily="34" charset="-128"/>
              </a:rPr>
              <a:pPr defTabSz="914400" rtl="0">
                <a:buClrTx/>
                <a:buSzTx/>
                <a:buFontTx/>
                <a:buNone/>
              </a:pPr>
              <a:t>‹#›</a:t>
            </a:fld>
            <a:endParaRPr lang="en-GB">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29330222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7A311-5CC2-4D6F-8425-FC05C5B46281}" type="datetimeFigureOut">
              <a:rPr lang="en-US" smtClean="0"/>
              <a:t>26-Dec-17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ACE7F1-06BE-491F-B264-1F7465582E08}" type="slidenum">
              <a:rPr lang="en-US" smtClean="0"/>
              <a:t>‹#›</a:t>
            </a:fld>
            <a:endParaRPr lang="en-US"/>
          </a:p>
        </p:txBody>
      </p:sp>
    </p:spTree>
    <p:extLst>
      <p:ext uri="{BB962C8B-B14F-4D97-AF65-F5344CB8AC3E}">
        <p14:creationId xmlns:p14="http://schemas.microsoft.com/office/powerpoint/2010/main" val="26685447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D9156-158A-4575-8050-0EB20B9E12E9}" type="datetimeFigureOut">
              <a:rPr lang="he-IL" smtClean="0"/>
              <a:t>ח'/טבת/תשע"ח</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A2323-F609-48A0-B938-86DE34D51428}" type="slidenum">
              <a:rPr lang="he-IL" smtClean="0"/>
              <a:t>‹#›</a:t>
            </a:fld>
            <a:endParaRPr lang="he-IL"/>
          </a:p>
        </p:txBody>
      </p:sp>
    </p:spTree>
    <p:extLst>
      <p:ext uri="{BB962C8B-B14F-4D97-AF65-F5344CB8AC3E}">
        <p14:creationId xmlns:p14="http://schemas.microsoft.com/office/powerpoint/2010/main" val="19231524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rtl="0">
              <a:defRPr sz="1200">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rtl="0">
              <a:defRPr sz="1200">
                <a:solidFill>
                  <a:srgbClr val="000000"/>
                </a:solidFill>
                <a:latin typeface="Arial Black" pitchFamily="34" charset="0"/>
              </a:defRPr>
            </a:lvl1pPr>
          </a:lstStyle>
          <a:p>
            <a:fld id="{5692292E-4E0A-4637-A5E1-37478E52A836}" type="slidenum">
              <a:rPr lang="he-IL"/>
              <a:pPr/>
              <a:t>‹#›</a:t>
            </a:fld>
            <a:endParaRPr lang="en-US"/>
          </a:p>
        </p:txBody>
      </p:sp>
      <p:grpSp>
        <p:nvGrpSpPr>
          <p:cNvPr id="1028" name="Group 3"/>
          <p:cNvGrpSpPr>
            <a:grpSpLocks/>
          </p:cNvGrpSpPr>
          <p:nvPr/>
        </p:nvGrpSpPr>
        <p:grpSpPr bwMode="auto">
          <a:xfrm>
            <a:off x="0" y="0"/>
            <a:ext cx="9142413" cy="544513"/>
            <a:chOff x="0" y="0"/>
            <a:chExt cx="5759" cy="343"/>
          </a:xfrm>
        </p:grpSpPr>
        <p:sp>
          <p:nvSpPr>
            <p:cNvPr id="2" name="Rectangle 4"/>
            <p:cNvSpPr>
              <a:spLocks noChangeArrowheads="1"/>
            </p:cNvSpPr>
            <p:nvPr/>
          </p:nvSpPr>
          <p:spPr bwMode="auto">
            <a:xfrm>
              <a:off x="0" y="0"/>
              <a:ext cx="180" cy="336"/>
            </a:xfrm>
            <a:prstGeom prst="rect">
              <a:avLst/>
            </a:prstGeom>
            <a:gradFill rotWithShape="0">
              <a:gsLst>
                <a:gs pos="0">
                  <a:srgbClr val="FFFFFF"/>
                </a:gs>
                <a:gs pos="100000">
                  <a:srgbClr val="CCCCE6"/>
                </a:gs>
              </a:gsLst>
              <a:lin ang="10800000" scaled="1"/>
            </a:gradFill>
            <a:ln w="9525">
              <a:noFill/>
              <a:round/>
              <a:headEnd/>
              <a:tailEnd/>
            </a:ln>
            <a:effectLst/>
          </p:spPr>
          <p:txBody>
            <a:bodyPr wrap="none" anchor="ctr"/>
            <a:lstStyle/>
            <a:p>
              <a:endParaRPr lang="en-US"/>
            </a:p>
          </p:txBody>
        </p:sp>
        <p:sp>
          <p:nvSpPr>
            <p:cNvPr id="3" name="Rectangle 5"/>
            <p:cNvSpPr>
              <a:spLocks noChangeArrowheads="1"/>
            </p:cNvSpPr>
            <p:nvPr/>
          </p:nvSpPr>
          <p:spPr bwMode="auto">
            <a:xfrm>
              <a:off x="260" y="85"/>
              <a:ext cx="5500" cy="173"/>
            </a:xfrm>
            <a:prstGeom prst="rect">
              <a:avLst/>
            </a:prstGeom>
            <a:gradFill rotWithShape="0">
              <a:gsLst>
                <a:gs pos="0">
                  <a:srgbClr val="FFFFFF"/>
                </a:gs>
                <a:gs pos="100000">
                  <a:srgbClr val="00007D"/>
                </a:gs>
              </a:gsLst>
              <a:lin ang="10800000" scaled="1"/>
            </a:gradFill>
            <a:ln w="9525">
              <a:noFill/>
              <a:round/>
              <a:headEnd/>
              <a:tailEnd/>
            </a:ln>
            <a:effectLst/>
          </p:spPr>
          <p:txBody>
            <a:bodyPr wrap="none" anchor="ctr"/>
            <a:lstStyle/>
            <a:p>
              <a:endParaRPr lang="en-US"/>
            </a:p>
          </p:txBody>
        </p:sp>
        <p:sp>
          <p:nvSpPr>
            <p:cNvPr id="4" name="Rectangle 6"/>
            <p:cNvSpPr>
              <a:spLocks noChangeArrowheads="1"/>
            </p:cNvSpPr>
            <p:nvPr/>
          </p:nvSpPr>
          <p:spPr bwMode="auto">
            <a:xfrm>
              <a:off x="258" y="85"/>
              <a:ext cx="87" cy="89"/>
            </a:xfrm>
            <a:prstGeom prst="rect">
              <a:avLst/>
            </a:prstGeom>
            <a:solidFill>
              <a:srgbClr val="CCCCE6"/>
            </a:solidFill>
            <a:ln w="9525">
              <a:noFill/>
              <a:round/>
              <a:headEnd/>
              <a:tailEnd/>
            </a:ln>
            <a:effectLst/>
          </p:spPr>
          <p:txBody>
            <a:bodyPr wrap="none" anchor="ctr"/>
            <a:lstStyle/>
            <a:p>
              <a:endParaRPr lang="en-US"/>
            </a:p>
          </p:txBody>
        </p:sp>
        <p:sp>
          <p:nvSpPr>
            <p:cNvPr id="1031" name="Rectangle 7"/>
            <p:cNvSpPr>
              <a:spLocks noChangeArrowheads="1"/>
            </p:cNvSpPr>
            <p:nvPr/>
          </p:nvSpPr>
          <p:spPr bwMode="auto">
            <a:xfrm>
              <a:off x="345" y="0"/>
              <a:ext cx="88" cy="87"/>
            </a:xfrm>
            <a:prstGeom prst="rect">
              <a:avLst/>
            </a:prstGeom>
            <a:solidFill>
              <a:srgbClr val="CCCCE6"/>
            </a:solidFill>
            <a:ln w="9525">
              <a:noFill/>
              <a:round/>
              <a:headEnd/>
              <a:tailEnd/>
            </a:ln>
            <a:effectLst/>
          </p:spPr>
          <p:txBody>
            <a:bodyPr wrap="none" anchor="ctr"/>
            <a:lstStyle/>
            <a:p>
              <a:endParaRPr lang="en-US"/>
            </a:p>
          </p:txBody>
        </p:sp>
        <p:sp>
          <p:nvSpPr>
            <p:cNvPr id="1032" name="Rectangle 8"/>
            <p:cNvSpPr>
              <a:spLocks noChangeArrowheads="1"/>
            </p:cNvSpPr>
            <p:nvPr/>
          </p:nvSpPr>
          <p:spPr bwMode="auto">
            <a:xfrm>
              <a:off x="345" y="85"/>
              <a:ext cx="88" cy="89"/>
            </a:xfrm>
            <a:prstGeom prst="rect">
              <a:avLst/>
            </a:prstGeom>
            <a:solidFill>
              <a:srgbClr val="9999CC"/>
            </a:solidFill>
            <a:ln w="9525">
              <a:noFill/>
              <a:round/>
              <a:headEnd/>
              <a:tailEnd/>
            </a:ln>
            <a:effectLst/>
          </p:spPr>
          <p:txBody>
            <a:bodyPr wrap="none" anchor="ctr"/>
            <a:lstStyle/>
            <a:p>
              <a:endParaRPr lang="en-US"/>
            </a:p>
          </p:txBody>
        </p:sp>
        <p:sp>
          <p:nvSpPr>
            <p:cNvPr id="1033" name="Rectangle 9"/>
            <p:cNvSpPr>
              <a:spLocks noChangeArrowheads="1"/>
            </p:cNvSpPr>
            <p:nvPr/>
          </p:nvSpPr>
          <p:spPr bwMode="auto">
            <a:xfrm>
              <a:off x="173" y="173"/>
              <a:ext cx="86" cy="87"/>
            </a:xfrm>
            <a:prstGeom prst="rect">
              <a:avLst/>
            </a:prstGeom>
            <a:solidFill>
              <a:srgbClr val="CCCCE6"/>
            </a:solidFill>
            <a:ln w="9525">
              <a:noFill/>
              <a:round/>
              <a:headEnd/>
              <a:tailEnd/>
            </a:ln>
            <a:effectLst/>
          </p:spPr>
          <p:txBody>
            <a:bodyPr wrap="none" anchor="ctr"/>
            <a:lstStyle/>
            <a:p>
              <a:endParaRPr lang="en-US"/>
            </a:p>
          </p:txBody>
        </p:sp>
        <p:sp>
          <p:nvSpPr>
            <p:cNvPr id="1034" name="Rectangle 10"/>
            <p:cNvSpPr>
              <a:spLocks noChangeArrowheads="1"/>
            </p:cNvSpPr>
            <p:nvPr/>
          </p:nvSpPr>
          <p:spPr bwMode="auto">
            <a:xfrm>
              <a:off x="83" y="86"/>
              <a:ext cx="89" cy="87"/>
            </a:xfrm>
            <a:prstGeom prst="rect">
              <a:avLst/>
            </a:prstGeom>
            <a:solidFill>
              <a:srgbClr val="00007D"/>
            </a:solidFill>
            <a:ln w="9525">
              <a:noFill/>
              <a:round/>
              <a:headEnd/>
              <a:tailEnd/>
            </a:ln>
            <a:effectLst/>
          </p:spPr>
          <p:txBody>
            <a:bodyPr wrap="none" anchor="ctr"/>
            <a:lstStyle/>
            <a:p>
              <a:endParaRPr lang="en-US"/>
            </a:p>
          </p:txBody>
        </p:sp>
        <p:sp>
          <p:nvSpPr>
            <p:cNvPr id="1035" name="Rectangle 11"/>
            <p:cNvSpPr>
              <a:spLocks noChangeArrowheads="1"/>
            </p:cNvSpPr>
            <p:nvPr/>
          </p:nvSpPr>
          <p:spPr bwMode="auto">
            <a:xfrm>
              <a:off x="258" y="171"/>
              <a:ext cx="87" cy="87"/>
            </a:xfrm>
            <a:prstGeom prst="rect">
              <a:avLst/>
            </a:prstGeom>
            <a:solidFill>
              <a:srgbClr val="9999CC"/>
            </a:solidFill>
            <a:ln w="9525">
              <a:noFill/>
              <a:round/>
              <a:headEnd/>
              <a:tailEnd/>
            </a:ln>
            <a:effectLst/>
          </p:spPr>
          <p:txBody>
            <a:bodyPr wrap="none" anchor="ctr"/>
            <a:lstStyle/>
            <a:p>
              <a:endParaRPr lang="en-US"/>
            </a:p>
          </p:txBody>
        </p:sp>
        <p:sp>
          <p:nvSpPr>
            <p:cNvPr id="1036" name="Rectangle 12"/>
            <p:cNvSpPr>
              <a:spLocks noChangeArrowheads="1"/>
            </p:cNvSpPr>
            <p:nvPr/>
          </p:nvSpPr>
          <p:spPr bwMode="auto">
            <a:xfrm>
              <a:off x="173" y="258"/>
              <a:ext cx="86" cy="86"/>
            </a:xfrm>
            <a:prstGeom prst="rect">
              <a:avLst/>
            </a:prstGeom>
            <a:solidFill>
              <a:srgbClr val="9999CC"/>
            </a:solidFill>
            <a:ln w="9525">
              <a:noFill/>
              <a:round/>
              <a:headEnd/>
              <a:tailEnd/>
            </a:ln>
            <a:effectLst/>
          </p:spPr>
          <p:txBody>
            <a:bodyPr wrap="none" anchor="ctr"/>
            <a:lstStyle/>
            <a:p>
              <a:endParaRPr lang="en-US"/>
            </a:p>
          </p:txBody>
        </p:sp>
      </p:grpSp>
      <p:sp>
        <p:nvSpPr>
          <p:cNvPr id="1029" name="Rectangle 13"/>
          <p:cNvSpPr>
            <a:spLocks noGrp="1" noChangeArrowheads="1"/>
          </p:cNvSpPr>
          <p:nvPr>
            <p:ph type="title"/>
          </p:nvPr>
        </p:nvSpPr>
        <p:spPr bwMode="auto">
          <a:xfrm>
            <a:off x="457200" y="457200"/>
            <a:ext cx="8226425" cy="136842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30" name="Rectangle 14"/>
          <p:cNvSpPr>
            <a:spLocks noGrp="1" noChangeArrowheads="1"/>
          </p:cNvSpPr>
          <p:nvPr>
            <p:ph type="body" idx="1"/>
          </p:nvPr>
        </p:nvSpPr>
        <p:spPr bwMode="auto">
          <a:xfrm>
            <a:off x="457200" y="1981200"/>
            <a:ext cx="8226425" cy="38830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39" name="Rectangle 15"/>
          <p:cNvSpPr>
            <a:spLocks noGrp="1" noChangeArrowheads="1"/>
          </p:cNvSpPr>
          <p:nvPr>
            <p:ph type="dt"/>
          </p:nvPr>
        </p:nvSpPr>
        <p:spPr bwMode="auto">
          <a:xfrm>
            <a:off x="457200" y="6245225"/>
            <a:ext cx="2130425" cy="4730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rtl="0">
              <a:defRPr sz="1200">
                <a:solidFill>
                  <a:srgbClr val="000000"/>
                </a:solidFill>
              </a:defRPr>
            </a:lvl1pPr>
          </a:lstStyle>
          <a:p>
            <a:fld id="{F77AE170-350B-4BB3-9A4F-87CDB5BEE0E5}" type="datetime1">
              <a:rPr lang="he-IL"/>
              <a:pPr/>
              <a:t>ח'/טבת/תשע"ח</a:t>
            </a:fld>
            <a:endParaRPr lang="en-US"/>
          </a:p>
        </p:txBody>
      </p:sp>
    </p:spTree>
    <p:extLst>
      <p:ext uri="{BB962C8B-B14F-4D97-AF65-F5344CB8AC3E}">
        <p14:creationId xmlns:p14="http://schemas.microsoft.com/office/powerpoint/2010/main" val="153113993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hf hdr="0" ftr="0" dt="0"/>
  <p:txStyles>
    <p:titleStyle>
      <a:lvl1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2pPr>
      <a:lvl3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3pPr>
      <a:lvl4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4pPr>
      <a:lvl5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5pPr>
      <a:lvl6pPr marL="25146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r" defTabSz="457200" rtl="1"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r" defTabSz="457200" rtl="1"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cs typeface="+mn-cs"/>
        </a:defRPr>
      </a:lvl2pPr>
      <a:lvl3pPr marL="1143000" indent="-228600" algn="r" defTabSz="457200" rtl="1"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cs typeface="+mn-cs"/>
        </a:defRPr>
      </a:lvl3pPr>
      <a:lvl4pPr marL="16002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B2D3C4-5C19-48A0-B03C-6EAD89483A15}" type="datetimeFigureOut">
              <a:rPr lang="en-US" smtClean="0"/>
              <a:t>26-Dec-17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D6EFDD-20C3-43E7-9457-AC394CBB3692}"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5549636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dt-ma.com/research/"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2.x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9.xml"/><Relationship Id="rId6" Type="http://schemas.openxmlformats.org/officeDocument/2006/relationships/hyperlink" Target="http://dt-ma.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47.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1054" y="3140968"/>
            <a:ext cx="3164841" cy="3477875"/>
          </a:xfrm>
          <a:prstGeom prst="rect">
            <a:avLst/>
          </a:prstGeom>
          <a:noFill/>
        </p:spPr>
        <p:txBody>
          <a:bodyPr wrap="square" rtlCol="0">
            <a:spAutoFit/>
          </a:bodyPr>
          <a:lstStyle/>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Dr. Dan Yamin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Department of Industrial Engineering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Dan.yamin@gmail.com</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Laboratory for Epidemic Modeling and Analysis, </a:t>
            </a:r>
            <a:r>
              <a:rPr lang="en-US" sz="2000" dirty="0">
                <a:solidFill>
                  <a:prstClr val="black"/>
                </a:solidFill>
                <a:latin typeface="Times New Roman" panose="02020603050405020304" pitchFamily="18" charset="0"/>
                <a:cs typeface="Times New Roman" panose="02020603050405020304" pitchFamily="18" charset="0"/>
                <a:hlinkClick r:id="rId2"/>
              </a:rPr>
              <a:t>http://dt-ma.com/research/</a:t>
            </a: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80" y="-27384"/>
            <a:ext cx="877368" cy="1131740"/>
          </a:xfrm>
          <a:prstGeom prst="rect">
            <a:avLst/>
          </a:prstGeom>
        </p:spPr>
      </p:pic>
      <p:sp>
        <p:nvSpPr>
          <p:cNvPr id="2" name="Rectangle 1"/>
          <p:cNvSpPr/>
          <p:nvPr/>
        </p:nvSpPr>
        <p:spPr>
          <a:xfrm>
            <a:off x="471054" y="1772816"/>
            <a:ext cx="8277410" cy="1077218"/>
          </a:xfrm>
          <a:prstGeom prst="rect">
            <a:avLst/>
          </a:prstGeom>
        </p:spPr>
        <p:txBody>
          <a:bodyPr wrap="square">
            <a:spAutoFit/>
          </a:bodyPr>
          <a:lstStyle/>
          <a:p>
            <a:pPr lvl="0" algn="ctr">
              <a:defRPr/>
            </a:pPr>
            <a:r>
              <a:rPr lang="en-US" sz="3200" b="1" dirty="0">
                <a:solidFill>
                  <a:srgbClr val="000000"/>
                </a:solidFill>
              </a:rPr>
              <a:t>Using Infectious Disease Models to Inform Public Health Policy</a:t>
            </a:r>
          </a:p>
        </p:txBody>
      </p:sp>
      <p:pic>
        <p:nvPicPr>
          <p:cNvPr id="3" name="Picture 2"/>
          <p:cNvPicPr>
            <a:picLocks noChangeAspect="1"/>
          </p:cNvPicPr>
          <p:nvPr/>
        </p:nvPicPr>
        <p:blipFill rotWithShape="1">
          <a:blip r:embed="rId5"/>
          <a:srcRect l="9890" t="17801" r="57140" b="5900"/>
          <a:stretch/>
        </p:blipFill>
        <p:spPr>
          <a:xfrm>
            <a:off x="3760109" y="3140968"/>
            <a:ext cx="4356154" cy="3024336"/>
          </a:xfrm>
          <a:prstGeom prst="rect">
            <a:avLst/>
          </a:prstGeom>
        </p:spPr>
      </p:pic>
    </p:spTree>
    <p:extLst>
      <p:ext uri="{BB962C8B-B14F-4D97-AF65-F5344CB8AC3E}">
        <p14:creationId xmlns:p14="http://schemas.microsoft.com/office/powerpoint/2010/main" val="411516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1941512"/>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DF2E88C2-46D9-4B68-A566-6674D5FA400F}" type="slidenum">
              <a:rPr lang="he-IL" altLang="en-US">
                <a:solidFill>
                  <a:schemeClr val="bg1"/>
                </a:solidFill>
                <a:latin typeface="Times New Roman" panose="02020603050405020304" pitchFamily="18" charset="0"/>
              </a:rPr>
              <a:pPr algn="ctr"/>
              <a:t>10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28426457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388" y="0"/>
            <a:ext cx="8277225" cy="1143000"/>
          </a:xfrm>
        </p:spPr>
        <p:txBody>
          <a:bodyPr/>
          <a:lstStyle/>
          <a:p>
            <a:pPr algn="l">
              <a:defRPr/>
            </a:pPr>
            <a:r>
              <a:rPr kumimoji="1" lang="en-US" altLang="ja-JP" dirty="0">
                <a:latin typeface="+mn-lt"/>
                <a:ea typeface="+mn-ea"/>
                <a:cs typeface="Times New Roman" panose="02020603050405020304" pitchFamily="18" charset="0"/>
              </a:rPr>
              <a:t>Age distribution of rotavirus cases </a:t>
            </a:r>
            <a:endParaRPr kumimoji="1" lang="ja-JP" altLang="en-US" dirty="0">
              <a:latin typeface="+mn-lt"/>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9C2C7A41-89A0-4145-8CAA-F8966039C0D2}" type="slidenum">
              <a:rPr lang="he-IL" altLang="en-US">
                <a:solidFill>
                  <a:schemeClr val="bg1"/>
                </a:solidFill>
                <a:latin typeface="Times New Roman" panose="02020603050405020304" pitchFamily="18" charset="0"/>
              </a:rPr>
              <a:pPr algn="ctr"/>
              <a:t>11</a:t>
            </a:fld>
            <a:endParaRPr lang="en-US" altLang="en-US">
              <a:solidFill>
                <a:schemeClr val="bg1"/>
              </a:solidFill>
              <a:latin typeface="Times New Roman" panose="02020603050405020304" pitchFamily="18" charset="0"/>
            </a:endParaRPr>
          </a:p>
        </p:txBody>
      </p:sp>
      <p:graphicFrame>
        <p:nvGraphicFramePr>
          <p:cNvPr id="77828" name="コンテンツ プレースホルダー 6"/>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3121" r:id="rId3" imgW="8327858" imgH="3981033" progId="Excel.Chart.8">
                  <p:embed/>
                </p:oleObj>
              </mc:Choice>
              <mc:Fallback>
                <p:oleObj r:id="rId3" imgW="8327858" imgH="3981033" progId="Excel.Chart.8">
                  <p:embed/>
                  <p:pic>
                    <p:nvPicPr>
                      <p:cNvPr id="77828" name="コンテンツ プレースホルダー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96767087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8458200" cy="1143000"/>
          </a:xfrm>
        </p:spPr>
        <p:txBody>
          <a:bodyPr/>
          <a:lstStyle/>
          <a:p>
            <a:pPr algn="l">
              <a:defRPr/>
            </a:pPr>
            <a:r>
              <a:rPr kumimoji="1" lang="en-US" altLang="ja-JP" dirty="0">
                <a:latin typeface="+mn-lt"/>
                <a:cs typeface="Times New Roman" panose="02020603050405020304" pitchFamily="18" charset="0"/>
              </a:rPr>
              <a:t>Age distribution of hospitalization for Rotavirus </a:t>
            </a:r>
            <a:endParaRPr kumimoji="1" lang="ja-JP" altLang="en-US" dirty="0">
              <a:latin typeface="+mn-lt"/>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A4E923F6-8F64-43CF-BB9E-3E114A687D6F}" type="slidenum">
              <a:rPr lang="he-IL" altLang="en-US">
                <a:solidFill>
                  <a:schemeClr val="bg1"/>
                </a:solidFill>
                <a:latin typeface="Times New Roman" panose="02020603050405020304" pitchFamily="18" charset="0"/>
              </a:rPr>
              <a:pPr algn="ctr"/>
              <a:t>12</a:t>
            </a:fld>
            <a:endParaRPr lang="en-US" altLang="en-US">
              <a:solidFill>
                <a:schemeClr val="bg1"/>
              </a:solidFill>
              <a:latin typeface="Times New Roman" panose="02020603050405020304" pitchFamily="18" charset="0"/>
            </a:endParaRPr>
          </a:p>
        </p:txBody>
      </p:sp>
      <p:graphicFrame>
        <p:nvGraphicFramePr>
          <p:cNvPr id="78852" name="コンテンツ プレースホルダー 12"/>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4145" r:id="rId4" imgW="8327858" imgH="3981033" progId="Excel.Chart.8">
                  <p:embed/>
                </p:oleObj>
              </mc:Choice>
              <mc:Fallback>
                <p:oleObj r:id="rId4" imgW="8327858" imgH="3981033" progId="Excel.Chart.8">
                  <p:embed/>
                  <p:pic>
                    <p:nvPicPr>
                      <p:cNvPr id="78852" name="コンテンツ プレースホルダー 1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6180074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lvl="1">
              <a:defRPr/>
            </a:pPr>
            <a:r>
              <a:rPr lang="en-US" altLang="ja-JP" sz="2000" b="1" dirty="0">
                <a:cs typeface="Times New Roman" panose="02020603050405020304" pitchFamily="18" charset="0"/>
              </a:rPr>
              <a:t>High vaccination uptake </a:t>
            </a:r>
            <a:r>
              <a:rPr lang="en-US" altLang="ja-JP" sz="2000" dirty="0">
                <a:cs typeface="Times New Roman" panose="02020603050405020304" pitchFamily="18" charset="0"/>
              </a:rPr>
              <a:t>in child immunizations (For DPT: 95-97%)</a:t>
            </a:r>
          </a:p>
          <a:p>
            <a:pPr lvl="1">
              <a:defRPr/>
            </a:pPr>
            <a:r>
              <a:rPr lang="en-US" altLang="ja-JP" sz="2000" b="1" dirty="0">
                <a:cs typeface="Times New Roman" panose="02020603050405020304" pitchFamily="18" charset="0"/>
              </a:rPr>
              <a:t>High adherence rate </a:t>
            </a:r>
            <a:r>
              <a:rPr lang="en-US" altLang="ja-JP" sz="2000" dirty="0">
                <a:cs typeface="Times New Roman" panose="02020603050405020304" pitchFamily="18" charset="0"/>
              </a:rPr>
              <a:t>for DPT, the proportion of those who completed 3 doses was </a:t>
            </a:r>
            <a:r>
              <a:rPr lang="he-IL" altLang="ja-JP" sz="2000" dirty="0">
                <a:cs typeface="Times New Roman" panose="02020603050405020304" pitchFamily="18" charset="0"/>
              </a:rPr>
              <a:t>99</a:t>
            </a:r>
            <a:r>
              <a:rPr lang="en-US" altLang="ja-JP" sz="2000" dirty="0">
                <a:cs typeface="Times New Roman" panose="02020603050405020304" pitchFamily="18" charset="0"/>
              </a:rPr>
              <a:t>% in 2012 (The Japanese CDC)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C93D1331-AA57-414D-BB18-55BBCCA6C51B}" type="slidenum">
              <a:rPr lang="he-IL" altLang="en-US">
                <a:solidFill>
                  <a:schemeClr val="bg1"/>
                </a:solidFill>
                <a:latin typeface="Times New Roman" panose="02020603050405020304" pitchFamily="18" charset="0"/>
              </a:rPr>
              <a:pPr algn="ctr"/>
              <a:t>13</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8181570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a:xfrm>
            <a:off x="685800" y="0"/>
            <a:ext cx="7772400" cy="1143000"/>
          </a:xfrm>
        </p:spPr>
        <p:txBody>
          <a:bodyPr/>
          <a:lstStyle/>
          <a:p>
            <a:pPr algn="l"/>
            <a:r>
              <a:rPr lang="en-US" altLang="ja-JP"/>
              <a:t>Overall study goal </a:t>
            </a:r>
            <a:endParaRPr kumimoji="1" lang="ja-JP" altLang="en-US"/>
          </a:p>
        </p:txBody>
      </p:sp>
      <p:sp>
        <p:nvSpPr>
          <p:cNvPr id="3" name="コンテンツ プレースホルダー 2"/>
          <p:cNvSpPr>
            <a:spLocks noGrp="1"/>
          </p:cNvSpPr>
          <p:nvPr>
            <p:ph idx="1"/>
          </p:nvPr>
        </p:nvSpPr>
        <p:spPr>
          <a:xfrm>
            <a:off x="433388" y="1931988"/>
            <a:ext cx="8277225" cy="2865437"/>
          </a:xfrm>
        </p:spPr>
        <p:txBody>
          <a:bodyPr/>
          <a:lstStyle/>
          <a:p>
            <a:pPr marL="0" indent="0">
              <a:buFontTx/>
              <a:buNone/>
              <a:defRPr/>
            </a:pPr>
            <a:r>
              <a:rPr lang="en-US" altLang="ja-JP" sz="2800" dirty="0">
                <a:cs typeface="Times New Roman" panose="02020603050405020304" pitchFamily="18" charset="0"/>
              </a:rPr>
              <a:t>To evaluate effectiveness and cost-effectiveness of a </a:t>
            </a:r>
            <a:r>
              <a:rPr lang="en-US" altLang="ja-JP" sz="2800" b="1" dirty="0">
                <a:cs typeface="Times New Roman" panose="02020603050405020304" pitchFamily="18" charset="0"/>
              </a:rPr>
              <a:t>per-dose </a:t>
            </a:r>
            <a:r>
              <a:rPr lang="en-US" altLang="ja-JP" sz="2800" dirty="0">
                <a:cs typeface="Times New Roman" panose="02020603050405020304" pitchFamily="18" charset="0"/>
              </a:rPr>
              <a:t>universal </a:t>
            </a:r>
            <a:r>
              <a:rPr lang="en-US" altLang="ja-JP" sz="2800" dirty="0" err="1">
                <a:cs typeface="Times New Roman" panose="02020603050405020304" pitchFamily="18" charset="0"/>
              </a:rPr>
              <a:t>pentavalent</a:t>
            </a:r>
            <a:r>
              <a:rPr lang="en-US" altLang="ja-JP" sz="2800" dirty="0">
                <a:cs typeface="Times New Roman" panose="02020603050405020304" pitchFamily="18" charset="0"/>
              </a:rPr>
              <a:t> rotavirus vaccination program among children in Japan</a:t>
            </a:r>
            <a:endParaRPr lang="he-IL" altLang="ja-JP" sz="2800" dirty="0">
              <a:cs typeface="Times New Roman" panose="02020603050405020304" pitchFamily="18" charset="0"/>
            </a:endParaRPr>
          </a:p>
          <a:p>
            <a:pPr marL="0" indent="0">
              <a:buFontTx/>
              <a:buNone/>
              <a:defRPr/>
            </a:pPr>
            <a:endParaRPr lang="he-IL" altLang="ja-JP" sz="2800" dirty="0">
              <a:cs typeface="Times New Roman" panose="02020603050405020304" pitchFamily="18" charset="0"/>
            </a:endParaRPr>
          </a:p>
          <a:p>
            <a:pPr marL="0" indent="0">
              <a:buFontTx/>
              <a:buNone/>
              <a:defRPr/>
            </a:pPr>
            <a:r>
              <a:rPr lang="en-US" altLang="ja-JP" sz="2800" dirty="0">
                <a:cs typeface="Times New Roman" panose="02020603050405020304" pitchFamily="18" charset="0"/>
              </a:rPr>
              <a:t>Motivation: mass rotavirus vaccination policy is soon to be revisited (The Japanese CDC).  </a:t>
            </a:r>
          </a:p>
          <a:p>
            <a:pPr marL="0" indent="0">
              <a:buFontTx/>
              <a:buNone/>
              <a:defRPr/>
            </a:pPr>
            <a:endParaRPr lang="en-US" altLang="ja-JP" sz="2000" dirty="0">
              <a:cs typeface="Times New Roman" pitchFamily="18" charset="0"/>
            </a:endParaRPr>
          </a:p>
          <a:p>
            <a:pPr marL="457200" lvl="1" indent="0">
              <a:buFontTx/>
              <a:buNone/>
              <a:defRPr/>
            </a:pPr>
            <a:endParaRPr lang="en-US" altLang="ja-JP" sz="2000" dirty="0">
              <a:cs typeface="Times New Roman" pitchFamily="18" charset="0"/>
            </a:endParaRPr>
          </a:p>
          <a:p>
            <a:pPr marL="400050" lvl="1" indent="0">
              <a:buFontTx/>
              <a:buNone/>
              <a:defRPr/>
            </a:pPr>
            <a:r>
              <a:rPr lang="en-US" altLang="ja-JP" sz="2000" dirty="0">
                <a:cs typeface="Times New Roman" pitchFamily="18" charset="0"/>
              </a:rPr>
              <a:t> </a:t>
            </a: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82752B4-C1FB-4006-8425-59712554330B}" type="slidenum">
              <a:rPr lang="he-IL" altLang="en-US">
                <a:solidFill>
                  <a:schemeClr val="bg1"/>
                </a:solidFill>
                <a:latin typeface="Times New Roman" panose="02020603050405020304" pitchFamily="18" charset="0"/>
              </a:rPr>
              <a:pPr algn="ctr"/>
              <a:t>14</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8816123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8226425" cy="884238"/>
          </a:xfrm>
        </p:spPr>
        <p:txBody>
          <a:bodyPr/>
          <a:lstStyle/>
          <a:p>
            <a:pPr algn="l">
              <a:defRPr/>
            </a:pPr>
            <a:r>
              <a:rPr lang="en-US" sz="4000" dirty="0">
                <a:ea typeface="+mn-ea"/>
                <a:cs typeface="Times New Roman" pitchFamily="18" charset="0"/>
              </a:rPr>
              <a:t>Model design</a:t>
            </a:r>
            <a:br>
              <a:rPr lang="en-US" sz="4000" dirty="0">
                <a:ea typeface="+mn-ea"/>
                <a:cs typeface="Times New Roman" pitchFamily="18" charset="0"/>
              </a:rPr>
            </a:br>
            <a:endParaRPr lang="en-US" sz="2800" dirty="0">
              <a:ea typeface="+mn-ea"/>
              <a:cs typeface="Times New Roman" pitchFamily="18" charset="0"/>
            </a:endParaRPr>
          </a:p>
        </p:txBody>
      </p:sp>
      <p:grpSp>
        <p:nvGrpSpPr>
          <p:cNvPr id="81923" name="Group 2"/>
          <p:cNvGrpSpPr>
            <a:grpSpLocks/>
          </p:cNvGrpSpPr>
          <p:nvPr/>
        </p:nvGrpSpPr>
        <p:grpSpPr bwMode="auto">
          <a:xfrm>
            <a:off x="179388" y="1209675"/>
            <a:ext cx="8785225" cy="4438650"/>
            <a:chOff x="251522" y="2060848"/>
            <a:chExt cx="8784974" cy="4439070"/>
          </a:xfrm>
        </p:grpSpPr>
        <p:sp>
          <p:nvSpPr>
            <p:cNvPr id="10" name="Rectangle 9"/>
            <p:cNvSpPr/>
            <p:nvPr/>
          </p:nvSpPr>
          <p:spPr bwMode="auto">
            <a:xfrm>
              <a:off x="251522" y="2851498"/>
              <a:ext cx="3165385" cy="1225666"/>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Maternal antibody protection</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Immunity through previous infection</a:t>
              </a:r>
            </a:p>
          </p:txBody>
        </p:sp>
        <p:sp>
          <p:nvSpPr>
            <p:cNvPr id="11" name="Rectangle 10"/>
            <p:cNvSpPr/>
            <p:nvPr/>
          </p:nvSpPr>
          <p:spPr bwMode="auto">
            <a:xfrm>
              <a:off x="3707410" y="2837209"/>
              <a:ext cx="2711373"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rates</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intensity</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Physical development (crawling/walking)  </a:t>
              </a:r>
            </a:p>
          </p:txBody>
        </p:sp>
        <p:sp>
          <p:nvSpPr>
            <p:cNvPr id="81926" name="TextBox 4"/>
            <p:cNvSpPr txBox="1">
              <a:spLocks noChangeArrowheads="1"/>
            </p:cNvSpPr>
            <p:nvPr/>
          </p:nvSpPr>
          <p:spPr bwMode="auto">
            <a:xfrm>
              <a:off x="467544" y="2308230"/>
              <a:ext cx="22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t>Biological </a:t>
              </a:r>
            </a:p>
          </p:txBody>
        </p:sp>
        <p:sp>
          <p:nvSpPr>
            <p:cNvPr id="81927" name="Content Placeholder 2"/>
            <p:cNvSpPr txBox="1">
              <a:spLocks/>
            </p:cNvSpPr>
            <p:nvPr/>
          </p:nvSpPr>
          <p:spPr bwMode="auto">
            <a:xfrm>
              <a:off x="683568" y="2117016"/>
              <a:ext cx="151216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Biological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8" name="Content Placeholder 2"/>
            <p:cNvSpPr txBox="1">
              <a:spLocks/>
            </p:cNvSpPr>
            <p:nvPr/>
          </p:nvSpPr>
          <p:spPr bwMode="auto">
            <a:xfrm>
              <a:off x="3707904" y="2130912"/>
              <a:ext cx="187220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Sociological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9" name="Right Arrow 5"/>
            <p:cNvSpPr>
              <a:spLocks noChangeArrowheads="1"/>
            </p:cNvSpPr>
            <p:nvPr/>
          </p:nvSpPr>
          <p:spPr bwMode="auto">
            <a:xfrm rot="5400000">
              <a:off x="4470355" y="5127555"/>
              <a:ext cx="1169362" cy="186056"/>
            </a:xfrm>
            <a:prstGeom prst="rightArrow">
              <a:avLst>
                <a:gd name="adj1" fmla="val 29694"/>
                <a:gd name="adj2" fmla="val 57351"/>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6" name="Rectangle 15"/>
            <p:cNvSpPr/>
            <p:nvPr/>
          </p:nvSpPr>
          <p:spPr bwMode="auto">
            <a:xfrm>
              <a:off x="3996327" y="5852157"/>
              <a:ext cx="2303397" cy="647761"/>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algn="ctr" rtl="0" eaLnBrk="0" hangingPunct="0">
                <a:lnSpc>
                  <a:spcPct val="150000"/>
                </a:lnSpc>
                <a:buClr>
                  <a:srgbClr val="000000"/>
                </a:buClr>
                <a:buSzPct val="100000"/>
                <a:buFont typeface="Times New Roman" pitchFamily="18" charset="0"/>
                <a:buNone/>
                <a:defRPr/>
              </a:pPr>
              <a:r>
                <a:rPr lang="en-US" dirty="0">
                  <a:solidFill>
                    <a:schemeClr val="tx1"/>
                  </a:solidFill>
                  <a:latin typeface="Times New Roman" pitchFamily="18" charset="0"/>
                  <a:cs typeface="Times New Roman" pitchFamily="18" charset="0"/>
                </a:rPr>
                <a:t>Model framework</a:t>
              </a:r>
            </a:p>
          </p:txBody>
        </p:sp>
        <p:sp>
          <p:nvSpPr>
            <p:cNvPr id="81931" name="Right Arrow 5"/>
            <p:cNvSpPr>
              <a:spLocks noChangeArrowheads="1"/>
            </p:cNvSpPr>
            <p:nvPr/>
          </p:nvSpPr>
          <p:spPr bwMode="auto">
            <a:xfrm rot="2586685">
              <a:off x="2039194" y="4867777"/>
              <a:ext cx="2286487" cy="234396"/>
            </a:xfrm>
            <a:prstGeom prst="rightArrow">
              <a:avLst>
                <a:gd name="adj1" fmla="val 29694"/>
                <a:gd name="adj2" fmla="val 57355"/>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3" name="Rectangle 12"/>
            <p:cNvSpPr/>
            <p:nvPr/>
          </p:nvSpPr>
          <p:spPr bwMode="auto">
            <a:xfrm>
              <a:off x="6660076" y="2837209"/>
              <a:ext cx="2376420"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Seasonality patterns </a:t>
              </a:r>
            </a:p>
          </p:txBody>
        </p:sp>
        <p:sp>
          <p:nvSpPr>
            <p:cNvPr id="81933" name="Content Placeholder 2"/>
            <p:cNvSpPr txBox="1">
              <a:spLocks/>
            </p:cNvSpPr>
            <p:nvPr/>
          </p:nvSpPr>
          <p:spPr bwMode="auto">
            <a:xfrm>
              <a:off x="6804248" y="2060848"/>
              <a:ext cx="216024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Environmental </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34" name="Right Arrow 17"/>
            <p:cNvSpPr>
              <a:spLocks noChangeArrowheads="1"/>
            </p:cNvSpPr>
            <p:nvPr/>
          </p:nvSpPr>
          <p:spPr bwMode="auto">
            <a:xfrm rot="7684864">
              <a:off x="5952473" y="5099448"/>
              <a:ext cx="1408010" cy="186996"/>
            </a:xfrm>
            <a:prstGeom prst="rightArrow">
              <a:avLst>
                <a:gd name="adj1" fmla="val 29694"/>
                <a:gd name="adj2" fmla="val 57344"/>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18979766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7150100" cy="46085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3"/>
          <p:cNvSpPr>
            <a:spLocks noChangeArrowheads="1"/>
          </p:cNvSpPr>
          <p:nvPr/>
        </p:nvSpPr>
        <p:spPr bwMode="auto">
          <a:xfrm>
            <a:off x="2882900" y="2574925"/>
            <a:ext cx="865188" cy="8540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7" name="Oval 3"/>
          <p:cNvSpPr>
            <a:spLocks noChangeArrowheads="1"/>
          </p:cNvSpPr>
          <p:nvPr/>
        </p:nvSpPr>
        <p:spPr bwMode="auto">
          <a:xfrm>
            <a:off x="4500563" y="3716338"/>
            <a:ext cx="863600" cy="86518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8" name="Oval 3"/>
          <p:cNvSpPr>
            <a:spLocks noChangeArrowheads="1"/>
          </p:cNvSpPr>
          <p:nvPr/>
        </p:nvSpPr>
        <p:spPr bwMode="auto">
          <a:xfrm>
            <a:off x="6119813" y="4868863"/>
            <a:ext cx="863600" cy="79216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9" name="TextBox 4"/>
          <p:cNvSpPr txBox="1">
            <a:spLocks noChangeArrowheads="1"/>
          </p:cNvSpPr>
          <p:nvPr/>
        </p:nvSpPr>
        <p:spPr bwMode="auto">
          <a:xfrm>
            <a:off x="4643438" y="1630363"/>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Total number of rota virus infections  </a:t>
            </a:r>
          </a:p>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 </a:t>
            </a:r>
          </a:p>
        </p:txBody>
      </p:sp>
      <p:cxnSp>
        <p:nvCxnSpPr>
          <p:cNvPr id="4" name="Straight Arrow Connector 3"/>
          <p:cNvCxnSpPr/>
          <p:nvPr/>
        </p:nvCxnSpPr>
        <p:spPr>
          <a:xfrm>
            <a:off x="1042988" y="1628775"/>
            <a:ext cx="288925" cy="287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8886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39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nvGraphicFramePr>
        <p:xfrm>
          <a:off x="611188" y="2863850"/>
          <a:ext cx="6408737" cy="852488"/>
        </p:xfrm>
        <a:graphic>
          <a:graphicData uri="http://schemas.openxmlformats.org/presentationml/2006/ole">
            <mc:AlternateContent xmlns:mc="http://schemas.openxmlformats.org/markup-compatibility/2006">
              <mc:Choice xmlns:v="urn:schemas-microsoft-com:vml" Requires="v">
                <p:oleObj spid="_x0000_s305169" name="Equation" r:id="rId4" imgW="3327840" imgH="429480" progId="Equation.3">
                  <p:embed/>
                </p:oleObj>
              </mc:Choice>
              <mc:Fallback>
                <p:oleObj name="Equation" r:id="rId4" imgW="3327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863850"/>
                        <a:ext cx="640873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Maternal immunity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220073" y="332656"/>
            <a:ext cx="720080"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555876" y="2852737"/>
            <a:ext cx="1223962" cy="25193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148263" y="2852738"/>
            <a:ext cx="1223962" cy="25193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484438" y="46529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003800" y="4652963"/>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2" name="TextBox 21"/>
          <p:cNvSpPr txBox="1">
            <a:spLocks noChangeArrowheads="1"/>
          </p:cNvSpPr>
          <p:nvPr/>
        </p:nvSpPr>
        <p:spPr bwMode="auto">
          <a:xfrm>
            <a:off x="5148263"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23" name="TextBox 22"/>
          <p:cNvSpPr txBox="1">
            <a:spLocks noChangeArrowheads="1"/>
          </p:cNvSpPr>
          <p:nvPr/>
        </p:nvSpPr>
        <p:spPr bwMode="auto">
          <a:xfrm>
            <a:off x="1187450"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TextBox 23"/>
          <p:cNvSpPr txBox="1">
            <a:spLocks noChangeArrowheads="1"/>
          </p:cNvSpPr>
          <p:nvPr/>
        </p:nvSpPr>
        <p:spPr bwMode="auto">
          <a:xfrm>
            <a:off x="3132138"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1835150" y="2997200"/>
            <a:ext cx="3313113" cy="719138"/>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5219700"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5724525" y="3068638"/>
            <a:ext cx="1223963" cy="647700"/>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Tree>
    <p:extLst>
      <p:ext uri="{BB962C8B-B14F-4D97-AF65-F5344CB8AC3E}">
        <p14:creationId xmlns:p14="http://schemas.microsoft.com/office/powerpoint/2010/main" val="32812636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2" grpId="0"/>
      <p:bldP spid="23"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a:xfrm>
            <a:off x="458788" y="0"/>
            <a:ext cx="8226425" cy="1368425"/>
          </a:xfrm>
        </p:spPr>
        <p:txBody>
          <a:bodyPr/>
          <a:lstStyle/>
          <a:p>
            <a:pPr algn="l"/>
            <a:r>
              <a:rPr kumimoji="1" lang="en-US" altLang="ja-JP" sz="4000">
                <a:latin typeface="Times" panose="02020603050405020304" pitchFamily="18" charset="0"/>
                <a:cs typeface="Times" panose="02020603050405020304" pitchFamily="18" charset="0"/>
              </a:rPr>
              <a:t>Model design</a:t>
            </a:r>
            <a:br>
              <a:rPr kumimoji="1" lang="en-US" altLang="ja-JP" sz="4000">
                <a:latin typeface="Times" panose="02020603050405020304" pitchFamily="18" charset="0"/>
                <a:cs typeface="Times" panose="02020603050405020304" pitchFamily="18" charset="0"/>
              </a:rPr>
            </a:br>
            <a:r>
              <a:rPr kumimoji="1" lang="en-US" altLang="ja-JP" sz="2800">
                <a:latin typeface="Times" panose="02020603050405020304" pitchFamily="18" charset="0"/>
                <a:cs typeface="Times" panose="02020603050405020304" pitchFamily="18" charset="0"/>
              </a:rPr>
              <a:t>Disease transmission </a:t>
            </a:r>
            <a:endParaRPr kumimoji="1" lang="ja-JP" altLang="en-US" sz="2800">
              <a:latin typeface="Times" panose="02020603050405020304" pitchFamily="18" charset="0"/>
              <a:cs typeface="Times" panose="02020603050405020304" pitchFamily="18" charset="0"/>
            </a:endParaRPr>
          </a:p>
        </p:txBody>
      </p:sp>
      <p:pic>
        <p:nvPicPr>
          <p:cNvPr id="849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6"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Susceptible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868144" y="764704"/>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3635375" y="1412876"/>
            <a:ext cx="865187" cy="504031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7487444" y="2817019"/>
            <a:ext cx="865187" cy="2232025"/>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3492500" y="4356100"/>
            <a:ext cx="165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7019925"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a:spLocks noChangeArrowheads="1"/>
          </p:cNvSpPr>
          <p:nvPr/>
        </p:nvSpPr>
        <p:spPr bwMode="auto">
          <a:xfrm>
            <a:off x="468313" y="486886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14" name="Oval 13"/>
          <p:cNvSpPr/>
          <p:nvPr/>
        </p:nvSpPr>
        <p:spPr>
          <a:xfrm>
            <a:off x="6732240" y="1340768"/>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7596336" y="1916832"/>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graphicFrame>
        <p:nvGraphicFramePr>
          <p:cNvPr id="3" name="Object 2"/>
          <p:cNvGraphicFramePr>
            <a:graphicFrameLocks noChangeAspect="1"/>
          </p:cNvGraphicFramePr>
          <p:nvPr/>
        </p:nvGraphicFramePr>
        <p:xfrm>
          <a:off x="649288" y="2997200"/>
          <a:ext cx="8386762" cy="647700"/>
        </p:xfrm>
        <a:graphic>
          <a:graphicData uri="http://schemas.openxmlformats.org/presentationml/2006/ole">
            <mc:AlternateContent xmlns:mc="http://schemas.openxmlformats.org/markup-compatibility/2006">
              <mc:Choice xmlns:v="urn:schemas-microsoft-com:vml" Requires="v">
                <p:oleObj spid="_x0000_s306193" name="Equation" r:id="rId4" imgW="5741640" imgH="429480" progId="Equation.3">
                  <p:embed/>
                </p:oleObj>
              </mc:Choice>
              <mc:Fallback>
                <p:oleObj name="Equation" r:id="rId4" imgW="5741640" imgH="429480"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2997200"/>
                        <a:ext cx="83867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a:xfrm>
            <a:off x="1547813" y="3068638"/>
            <a:ext cx="3960812" cy="576262"/>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2" name="Oval 21"/>
          <p:cNvSpPr/>
          <p:nvPr/>
        </p:nvSpPr>
        <p:spPr>
          <a:xfrm>
            <a:off x="5580063" y="3068638"/>
            <a:ext cx="1079500"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Oval 23"/>
          <p:cNvSpPr/>
          <p:nvPr/>
        </p:nvSpPr>
        <p:spPr>
          <a:xfrm>
            <a:off x="8027988" y="3068638"/>
            <a:ext cx="1081087"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5" name="TextBox 24"/>
          <p:cNvSpPr txBox="1">
            <a:spLocks noChangeArrowheads="1"/>
          </p:cNvSpPr>
          <p:nvPr/>
        </p:nvSpPr>
        <p:spPr bwMode="auto">
          <a:xfrm>
            <a:off x="4859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6732588" y="4868863"/>
            <a:ext cx="21605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7596188"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6659563" y="3141663"/>
            <a:ext cx="1008062" cy="50323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spTree>
    <p:extLst>
      <p:ext uri="{BB962C8B-B14F-4D97-AF65-F5344CB8AC3E}">
        <p14:creationId xmlns:p14="http://schemas.microsoft.com/office/powerpoint/2010/main" val="39673860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4" grpId="0" animBg="1"/>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020"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Infectious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and severity level </a:t>
            </a:r>
            <a:r>
              <a:rPr lang="en-US" altLang="en-US" sz="2400" i="1">
                <a:solidFill>
                  <a:schemeClr val="tx1"/>
                </a:solidFill>
                <a:latin typeface="Times" panose="02020603050405020304" pitchFamily="18" charset="0"/>
                <a:cs typeface="Times" panose="02020603050405020304" pitchFamily="18" charset="0"/>
              </a:rPr>
              <a:t>l</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6300192" y="620688"/>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240757"/>
            <a:ext cx="865187"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2889250"/>
            <a:ext cx="865187"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3561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219700"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4572000" y="4868863"/>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092282" y="1196752"/>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028384" y="1844824"/>
            <a:ext cx="576064" cy="79208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5508625" y="3213100"/>
            <a:ext cx="431800" cy="576263"/>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635375" y="3213100"/>
            <a:ext cx="1944688"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7092950" y="4868863"/>
            <a:ext cx="158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323850" y="4868863"/>
            <a:ext cx="21605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940425" y="3213100"/>
            <a:ext cx="431800" cy="503238"/>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1619250" y="3213100"/>
            <a:ext cx="1944688" cy="5032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graphicFrame>
        <p:nvGraphicFramePr>
          <p:cNvPr id="4" name="Object 3"/>
          <p:cNvGraphicFramePr>
            <a:graphicFrameLocks noChangeAspect="1"/>
          </p:cNvGraphicFramePr>
          <p:nvPr/>
        </p:nvGraphicFramePr>
        <p:xfrm>
          <a:off x="539750" y="3028950"/>
          <a:ext cx="6681788" cy="760413"/>
        </p:xfrm>
        <a:graphic>
          <a:graphicData uri="http://schemas.openxmlformats.org/presentationml/2006/ole">
            <mc:AlternateContent xmlns:mc="http://schemas.openxmlformats.org/markup-compatibility/2006">
              <mc:Choice xmlns:v="urn:schemas-microsoft-com:vml" Requires="v">
                <p:oleObj spid="_x0000_s307232" name="Equation" r:id="rId4" imgW="3903840" imgH="429480" progId="Equation.3">
                  <p:embed/>
                </p:oleObj>
              </mc:Choice>
              <mc:Fallback>
                <p:oleObj name="Equation" r:id="rId4" imgW="3903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28950"/>
                        <a:ext cx="6681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5288" y="5805488"/>
          <a:ext cx="792162" cy="593725"/>
        </p:xfrm>
        <a:graphic>
          <a:graphicData uri="http://schemas.openxmlformats.org/presentationml/2006/ole">
            <mc:AlternateContent xmlns:mc="http://schemas.openxmlformats.org/markup-compatibility/2006">
              <mc:Choice xmlns:v="urn:schemas-microsoft-com:vml" Requires="v">
                <p:oleObj spid="_x0000_s307233" name="Equation" r:id="rId6" imgW="347400" imgH="255960" progId="Equation.3">
                  <p:embed/>
                </p:oleObj>
              </mc:Choice>
              <mc:Fallback>
                <p:oleObj name="Equation" r:id="rId6" imgW="347400" imgH="25596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805488"/>
                        <a:ext cx="7921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1258888" y="580548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 the rate (force) of infection</a:t>
            </a:r>
          </a:p>
        </p:txBody>
      </p:sp>
    </p:spTree>
    <p:extLst>
      <p:ext uri="{BB962C8B-B14F-4D97-AF65-F5344CB8AC3E}">
        <p14:creationId xmlns:p14="http://schemas.microsoft.com/office/powerpoint/2010/main" val="6907934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6" grpId="0"/>
      <p:bldP spid="27" grpId="0" animBg="1"/>
      <p:bldP spid="28"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933056"/>
            <a:ext cx="2520280" cy="1728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3717032"/>
            <a:ext cx="2298738" cy="19485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6" y="1412776"/>
            <a:ext cx="1995556" cy="1715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1772817"/>
            <a:ext cx="2643628" cy="1321814"/>
          </a:xfrm>
          <a:prstGeom prst="rect">
            <a:avLst/>
          </a:prstGeom>
        </p:spPr>
      </p:pic>
      <p:sp>
        <p:nvSpPr>
          <p:cNvPr id="8" name="TextBox 7"/>
          <p:cNvSpPr txBox="1"/>
          <p:nvPr/>
        </p:nvSpPr>
        <p:spPr>
          <a:xfrm>
            <a:off x="539552" y="304200"/>
            <a:ext cx="8352928"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Constantia"/>
                <a:ea typeface="+mn-ea"/>
                <a:cs typeface="+mn-cs"/>
              </a:rPr>
              <a:t>Laboratory  for Epidemic Modeling and Analysis </a:t>
            </a:r>
            <a:r>
              <a:rPr kumimoji="0" lang="en-US" sz="2400" b="1" i="0" u="none" strike="noStrike" kern="1200" cap="none" spc="0" normalizeH="0" baseline="0" noProof="0" dirty="0">
                <a:ln>
                  <a:noFill/>
                </a:ln>
                <a:effectLst/>
                <a:uLnTx/>
                <a:uFillTx/>
                <a:latin typeface="Constantia"/>
                <a:ea typeface="+mn-ea"/>
                <a:cs typeface="+mn-cs"/>
              </a:rPr>
              <a:t>Tel Aviv University, Israel </a:t>
            </a:r>
          </a:p>
        </p:txBody>
      </p:sp>
      <p:sp>
        <p:nvSpPr>
          <p:cNvPr id="9" name="TextBox 8"/>
          <p:cNvSpPr txBox="1"/>
          <p:nvPr/>
        </p:nvSpPr>
        <p:spPr>
          <a:xfrm>
            <a:off x="1475656" y="3059668"/>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Infectious Diseases </a:t>
            </a:r>
          </a:p>
        </p:txBody>
      </p:sp>
      <p:sp>
        <p:nvSpPr>
          <p:cNvPr id="10" name="TextBox 9"/>
          <p:cNvSpPr txBox="1"/>
          <p:nvPr/>
        </p:nvSpPr>
        <p:spPr>
          <a:xfrm>
            <a:off x="1619672" y="5589240"/>
            <a:ext cx="22322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Viral Marketing </a:t>
            </a:r>
          </a:p>
        </p:txBody>
      </p:sp>
      <p:sp>
        <p:nvSpPr>
          <p:cNvPr id="12" name="TextBox 11"/>
          <p:cNvSpPr txBox="1"/>
          <p:nvPr/>
        </p:nvSpPr>
        <p:spPr>
          <a:xfrm>
            <a:off x="5528772" y="3068960"/>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Social contagion </a:t>
            </a:r>
          </a:p>
        </p:txBody>
      </p:sp>
      <p:sp>
        <p:nvSpPr>
          <p:cNvPr id="14" name="TextBox 13"/>
          <p:cNvSpPr txBox="1"/>
          <p:nvPr/>
        </p:nvSpPr>
        <p:spPr>
          <a:xfrm>
            <a:off x="5580112" y="5589240"/>
            <a:ext cx="21602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Cyber Security </a:t>
            </a:r>
          </a:p>
        </p:txBody>
      </p:sp>
      <p:sp>
        <p:nvSpPr>
          <p:cNvPr id="18" name="TextBox 17"/>
          <p:cNvSpPr txBox="1"/>
          <p:nvPr/>
        </p:nvSpPr>
        <p:spPr>
          <a:xfrm>
            <a:off x="251520" y="6104244"/>
            <a:ext cx="84165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Laboratory for Epidemic Modeling and Analysis, </a:t>
            </a:r>
            <a:r>
              <a:rPr kumimoji="0" lang="en-US" sz="1800" b="0" i="0" u="none" strike="noStrike" kern="1200" cap="none" spc="0" normalizeH="0" baseline="0" noProof="0" dirty="0">
                <a:ln>
                  <a:noFill/>
                </a:ln>
                <a:solidFill>
                  <a:prstClr val="black"/>
                </a:solidFill>
                <a:effectLst/>
                <a:uLnTx/>
                <a:uFillTx/>
                <a:latin typeface="Constantia"/>
                <a:ea typeface="+mn-ea"/>
                <a:cs typeface="+mn-cs"/>
                <a:hlinkClick r:id="rId6"/>
              </a:rPr>
              <a:t>http://dt-ma.com</a:t>
            </a:r>
            <a:r>
              <a:rPr kumimoji="0" lang="en-US" sz="1800" b="0" i="0" u="none" strike="noStrike" kern="1200" cap="none" spc="0" normalizeH="0" noProof="0" dirty="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35760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323850" y="3021013"/>
          <a:ext cx="7056438" cy="984250"/>
        </p:xfrm>
        <a:graphic>
          <a:graphicData uri="http://schemas.openxmlformats.org/presentationml/2006/ole">
            <mc:AlternateContent xmlns:mc="http://schemas.openxmlformats.org/markup-compatibility/2006">
              <mc:Choice xmlns:v="urn:schemas-microsoft-com:vml" Requires="v">
                <p:oleObj spid="_x0000_s308241" name="משוואה" r:id="rId3" imgW="3629520" imgH="493560" progId="Equation.3">
                  <p:embed/>
                </p:oleObj>
              </mc:Choice>
              <mc:Fallback>
                <p:oleObj name="משוואה" r:id="rId3" imgW="3629520" imgH="49356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21013"/>
                        <a:ext cx="70564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704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Recovered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t>
            </a:r>
          </a:p>
        </p:txBody>
      </p:sp>
      <p:sp>
        <p:nvSpPr>
          <p:cNvPr id="11" name="Oval 10"/>
          <p:cNvSpPr/>
          <p:nvPr/>
        </p:nvSpPr>
        <p:spPr>
          <a:xfrm>
            <a:off x="6732240" y="836712"/>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817019"/>
            <a:ext cx="865188"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3465512"/>
            <a:ext cx="865188"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859338"/>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364163" y="4859338"/>
            <a:ext cx="1944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900113" y="5373688"/>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524330" y="1412776"/>
            <a:ext cx="576064" cy="50405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388426" y="1988840"/>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1547813" y="3141663"/>
            <a:ext cx="1728787" cy="719137"/>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dirty="0">
              <a:ln>
                <a:solidFill>
                  <a:schemeClr val="accent6">
                    <a:lumMod val="75000"/>
                  </a:schemeClr>
                </a:solidFill>
              </a:ln>
              <a:solidFill>
                <a:srgbClr val="0000FF"/>
              </a:solidFill>
            </a:endParaRPr>
          </a:p>
        </p:txBody>
      </p:sp>
      <p:sp>
        <p:nvSpPr>
          <p:cNvPr id="22" name="Oval 21"/>
          <p:cNvSpPr/>
          <p:nvPr/>
        </p:nvSpPr>
        <p:spPr>
          <a:xfrm>
            <a:off x="3492500" y="3141663"/>
            <a:ext cx="1295400" cy="647700"/>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987675"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6443663"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580063" y="3213100"/>
            <a:ext cx="504825" cy="576263"/>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4" name="Oval 23"/>
          <p:cNvSpPr/>
          <p:nvPr/>
        </p:nvSpPr>
        <p:spPr>
          <a:xfrm>
            <a:off x="6084888" y="3213100"/>
            <a:ext cx="1366837"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4932363" y="3213100"/>
            <a:ext cx="576262" cy="576263"/>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30" name="TextBox 29"/>
          <p:cNvSpPr txBox="1">
            <a:spLocks noChangeArrowheads="1"/>
          </p:cNvSpPr>
          <p:nvPr/>
        </p:nvSpPr>
        <p:spPr bwMode="auto">
          <a:xfrm>
            <a:off x="4643438"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400" i="1">
                <a:solidFill>
                  <a:srgbClr val="660066"/>
                </a:solidFill>
                <a:latin typeface="Times" panose="02020603050405020304" pitchFamily="18" charset="0"/>
                <a:cs typeface="Times" panose="02020603050405020304" pitchFamily="18" charset="0"/>
              </a:rPr>
              <a:t> </a:t>
            </a:r>
            <a:r>
              <a:rPr lang="en-US" altLang="en-US" sz="2000" i="1">
                <a:solidFill>
                  <a:srgbClr val="000000"/>
                </a:solidFill>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4096012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7" grpId="0" animBg="1"/>
      <p:bldP spid="24"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Force of infection </a:t>
            </a:r>
            <a:endParaRPr kumimoji="1" lang="ja-JP" altLang="en-US" sz="2800"/>
          </a:p>
        </p:txBody>
      </p:sp>
      <p:sp>
        <p:nvSpPr>
          <p:cNvPr id="4" name="Content Placeholder 3"/>
          <p:cNvSpPr>
            <a:spLocks noGrp="1"/>
          </p:cNvSpPr>
          <p:nvPr>
            <p:ph idx="1"/>
          </p:nvPr>
        </p:nvSpPr>
        <p:spPr>
          <a:xfrm>
            <a:off x="457200" y="3141663"/>
            <a:ext cx="6994525" cy="2374900"/>
          </a:xfrm>
        </p:spPr>
        <p:txBody>
          <a:bodyPr/>
          <a:lstStyle/>
          <a:p>
            <a:pPr>
              <a:defRPr/>
            </a:pPr>
            <a:r>
              <a:rPr lang="en-US" dirty="0">
                <a:solidFill>
                  <a:srgbClr val="0000FF"/>
                </a:solidFill>
                <a:latin typeface="Times"/>
                <a:cs typeface="Times"/>
              </a:rPr>
              <a:t>Contact mixing pattern </a:t>
            </a:r>
          </a:p>
          <a:p>
            <a:pPr>
              <a:defRPr/>
            </a:pPr>
            <a:r>
              <a:rPr lang="en-US" dirty="0">
                <a:solidFill>
                  <a:srgbClr val="FF0000"/>
                </a:solidFill>
                <a:latin typeface="Times"/>
                <a:cs typeface="Times"/>
              </a:rPr>
              <a:t>Susceptibility rate</a:t>
            </a:r>
          </a:p>
          <a:p>
            <a:pPr>
              <a:defRPr/>
            </a:pPr>
            <a:r>
              <a:rPr lang="en-US" dirty="0">
                <a:solidFill>
                  <a:schemeClr val="accent5">
                    <a:lumMod val="50000"/>
                  </a:schemeClr>
                </a:solidFill>
                <a:latin typeface="Times"/>
                <a:cs typeface="Times"/>
              </a:rPr>
              <a:t>Infectiousness </a:t>
            </a:r>
          </a:p>
          <a:p>
            <a:pPr>
              <a:defRPr/>
            </a:pPr>
            <a:r>
              <a:rPr lang="en-US" dirty="0">
                <a:solidFill>
                  <a:srgbClr val="7030A0"/>
                </a:solidFill>
                <a:latin typeface="Times"/>
                <a:cs typeface="Times"/>
              </a:rPr>
              <a:t>Seasonal forcing</a:t>
            </a:r>
          </a:p>
          <a:p>
            <a:pPr>
              <a:defRPr/>
            </a:pPr>
            <a:endParaRPr lang="en-US" dirty="0">
              <a:latin typeface="Times"/>
              <a:cs typeface="Times"/>
            </a:endParaRPr>
          </a:p>
        </p:txBody>
      </p:sp>
      <p:sp>
        <p:nvSpPr>
          <p:cNvPr id="7" name="Oval 6"/>
          <p:cNvSpPr/>
          <p:nvPr/>
        </p:nvSpPr>
        <p:spPr>
          <a:xfrm>
            <a:off x="1763713" y="2133600"/>
            <a:ext cx="504825" cy="71913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endParaRPr>
          </a:p>
        </p:txBody>
      </p:sp>
      <p:sp>
        <p:nvSpPr>
          <p:cNvPr id="26" name="Oval 25"/>
          <p:cNvSpPr/>
          <p:nvPr/>
        </p:nvSpPr>
        <p:spPr>
          <a:xfrm>
            <a:off x="3419475" y="2133600"/>
            <a:ext cx="647700" cy="71913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28" name="Oval 27"/>
          <p:cNvSpPr/>
          <p:nvPr/>
        </p:nvSpPr>
        <p:spPr>
          <a:xfrm>
            <a:off x="3924300" y="2133600"/>
            <a:ext cx="719138" cy="719138"/>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31" name="Oval 30"/>
          <p:cNvSpPr/>
          <p:nvPr/>
        </p:nvSpPr>
        <p:spPr>
          <a:xfrm>
            <a:off x="5724128" y="2060575"/>
            <a:ext cx="720725" cy="720725"/>
          </a:xfrm>
          <a:prstGeom prst="ellipse">
            <a:avLst/>
          </a:prstGeom>
          <a:noFill/>
          <a:ln w="28575" cmpd="sng">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0123234"/>
              </p:ext>
            </p:extLst>
          </p:nvPr>
        </p:nvGraphicFramePr>
        <p:xfrm>
          <a:off x="539552" y="1916832"/>
          <a:ext cx="6033243" cy="1145979"/>
        </p:xfrm>
        <a:graphic>
          <a:graphicData uri="http://schemas.openxmlformats.org/presentationml/2006/ole">
            <mc:AlternateContent xmlns:mc="http://schemas.openxmlformats.org/markup-compatibility/2006">
              <mc:Choice xmlns:v="urn:schemas-microsoft-com:vml" Requires="v">
                <p:oleObj spid="_x0000_s311306" name="משוואה" r:id="rId3" imgW="2273040" imgH="431640" progId="Equation.3">
                  <p:embed/>
                </p:oleObj>
              </mc:Choice>
              <mc:Fallback>
                <p:oleObj name="משוואה" r:id="rId3" imgW="2273040" imgH="431640" progId="Equation.3">
                  <p:embed/>
                  <p:pic>
                    <p:nvPicPr>
                      <p:cNvPr id="0" name=""/>
                      <p:cNvPicPr/>
                      <p:nvPr/>
                    </p:nvPicPr>
                    <p:blipFill>
                      <a:blip r:embed="rId4"/>
                      <a:stretch>
                        <a:fillRect/>
                      </a:stretch>
                    </p:blipFill>
                    <p:spPr>
                      <a:xfrm>
                        <a:off x="539552" y="1916832"/>
                        <a:ext cx="6033243" cy="1145979"/>
                      </a:xfrm>
                      <a:prstGeom prst="rect">
                        <a:avLst/>
                      </a:prstGeom>
                    </p:spPr>
                  </p:pic>
                </p:oleObj>
              </mc:Fallback>
            </mc:AlternateContent>
          </a:graphicData>
        </a:graphic>
      </p:graphicFrame>
    </p:spTree>
    <p:extLst>
      <p:ext uri="{BB962C8B-B14F-4D97-AF65-F5344CB8AC3E}">
        <p14:creationId xmlns:p14="http://schemas.microsoft.com/office/powerpoint/2010/main" val="38712634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26" grpId="0" animBg="1"/>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Times New Roman" pitchFamily="18" charset="0"/>
                <a:cs typeface="Times New Roman" pitchFamily="18" charset="0"/>
              </a:rPr>
              <a:t>Seasonal forcing</a:t>
            </a:r>
            <a:endParaRPr lang="en-US" sz="2800" dirty="0">
              <a:solidFill>
                <a:schemeClr val="tx1"/>
              </a:solidFill>
              <a:latin typeface="+mj-ea"/>
              <a:ea typeface="+mj-ea"/>
              <a:cs typeface="Times New Roman" pitchFamily="18" charset="0"/>
            </a:endParaRPr>
          </a:p>
        </p:txBody>
      </p:sp>
      <p:sp>
        <p:nvSpPr>
          <p:cNvPr id="13" name="TextBox 12"/>
          <p:cNvSpPr txBox="1">
            <a:spLocks noChangeArrowheads="1"/>
          </p:cNvSpPr>
          <p:nvPr/>
        </p:nvSpPr>
        <p:spPr bwMode="auto">
          <a:xfrm>
            <a:off x="1344613" y="4797425"/>
            <a:ext cx="2381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 amplitude </a:t>
            </a:r>
          </a:p>
        </p:txBody>
      </p:sp>
      <p:sp>
        <p:nvSpPr>
          <p:cNvPr id="17" name="TextBox 16"/>
          <p:cNvSpPr txBox="1">
            <a:spLocks noChangeArrowheads="1"/>
          </p:cNvSpPr>
          <p:nvPr/>
        </p:nvSpPr>
        <p:spPr bwMode="auto">
          <a:xfrm>
            <a:off x="6096000" y="4787900"/>
            <a:ext cx="222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Seasonality offset</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l="5684" t="16328" r="39209" b="21255"/>
          <a:stretch>
            <a:fillRect/>
          </a:stretch>
        </p:blipFill>
        <p:spPr bwMode="auto">
          <a:xfrm>
            <a:off x="6680200" y="5157788"/>
            <a:ext cx="2300288"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0" name="Picture 4"/>
          <p:cNvPicPr>
            <a:picLocks noChangeAspect="1" noChangeArrowheads="1"/>
          </p:cNvPicPr>
          <p:nvPr/>
        </p:nvPicPr>
        <p:blipFill>
          <a:blip r:embed="rId5">
            <a:extLst>
              <a:ext uri="{28A0092B-C50C-407E-A947-70E740481C1C}">
                <a14:useLocalDpi xmlns:a14="http://schemas.microsoft.com/office/drawing/2010/main" val="0"/>
              </a:ext>
            </a:extLst>
          </a:blip>
          <a:srcRect l="5661" t="9351" r="44736" b="39272"/>
          <a:stretch>
            <a:fillRect/>
          </a:stretch>
        </p:blipFill>
        <p:spPr bwMode="auto">
          <a:xfrm>
            <a:off x="4400550" y="5229225"/>
            <a:ext cx="22796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l="9370" t="18633" r="34531" b="22501"/>
          <a:stretch>
            <a:fillRect/>
          </a:stretch>
        </p:blipFill>
        <p:spPr bwMode="auto">
          <a:xfrm>
            <a:off x="2219325" y="5284788"/>
            <a:ext cx="2100263"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2" name="Picture 6"/>
          <p:cNvPicPr>
            <a:picLocks noChangeAspect="1" noChangeArrowheads="1"/>
          </p:cNvPicPr>
          <p:nvPr/>
        </p:nvPicPr>
        <p:blipFill>
          <a:blip r:embed="rId7">
            <a:extLst>
              <a:ext uri="{28A0092B-C50C-407E-A947-70E740481C1C}">
                <a14:useLocalDpi xmlns:a14="http://schemas.microsoft.com/office/drawing/2010/main" val="0"/>
              </a:ext>
            </a:extLst>
          </a:blip>
          <a:srcRect l="8765" t="21709" r="35078" b="19717"/>
          <a:stretch>
            <a:fillRect/>
          </a:stretch>
        </p:blipFill>
        <p:spPr bwMode="auto">
          <a:xfrm>
            <a:off x="77788" y="5284788"/>
            <a:ext cx="2112962"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nvGraphicFramePr>
        <p:xfrm>
          <a:off x="1238250" y="2822575"/>
          <a:ext cx="6829425" cy="822325"/>
        </p:xfrm>
        <a:graphic>
          <a:graphicData uri="http://schemas.openxmlformats.org/presentationml/2006/ole">
            <mc:AlternateContent xmlns:mc="http://schemas.openxmlformats.org/markup-compatibility/2006">
              <mc:Choice xmlns:v="urn:schemas-microsoft-com:vml" Requires="v">
                <p:oleObj spid="_x0000_s309265" name="Equation" r:id="rId8" imgW="1688760" imgH="203040" progId="Equation.DSMT4">
                  <p:embed/>
                </p:oleObj>
              </mc:Choice>
              <mc:Fallback>
                <p:oleObj name="Equation" r:id="rId8" imgW="1688760" imgH="20304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50" y="2822575"/>
                        <a:ext cx="6829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p:cNvCxnSpPr>
            <a:cxnSpLocks noChangeShapeType="1"/>
          </p:cNvCxnSpPr>
          <p:nvPr/>
        </p:nvCxnSpPr>
        <p:spPr bwMode="auto">
          <a:xfrm flipH="1">
            <a:off x="2627313" y="3500438"/>
            <a:ext cx="431800" cy="1368425"/>
          </a:xfrm>
          <a:prstGeom prst="straightConnector1">
            <a:avLst/>
          </a:prstGeom>
          <a:noFill/>
          <a:ln w="28575" algn="ctr">
            <a:solidFill>
              <a:schemeClr val="tx1"/>
            </a:solidFill>
            <a:round/>
            <a:headEnd/>
            <a:tailEnd type="arrow" w="med" len="med"/>
          </a:ln>
        </p:spPr>
      </p:cxnSp>
      <p:cxnSp>
        <p:nvCxnSpPr>
          <p:cNvPr id="15" name="Straight Arrow Connector 14"/>
          <p:cNvCxnSpPr>
            <a:cxnSpLocks noChangeShapeType="1"/>
          </p:cNvCxnSpPr>
          <p:nvPr/>
        </p:nvCxnSpPr>
        <p:spPr bwMode="auto">
          <a:xfrm flipH="1">
            <a:off x="7019925" y="3644900"/>
            <a:ext cx="144463" cy="1223963"/>
          </a:xfrm>
          <a:prstGeom prst="straightConnector1">
            <a:avLst/>
          </a:prstGeom>
          <a:noFill/>
          <a:ln w="38100" algn="ctr">
            <a:solidFill>
              <a:schemeClr val="tx1"/>
            </a:solidFill>
            <a:round/>
            <a:headEnd/>
            <a:tailEnd type="arrow" w="med" len="med"/>
          </a:ln>
        </p:spPr>
      </p:cxnSp>
    </p:spTree>
    <p:extLst>
      <p:ext uri="{BB962C8B-B14F-4D97-AF65-F5344CB8AC3E}">
        <p14:creationId xmlns:p14="http://schemas.microsoft.com/office/powerpoint/2010/main" val="42086665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395288" y="4797425"/>
            <a:ext cx="7772400" cy="1143000"/>
          </a:xfrm>
        </p:spPr>
        <p:txBody>
          <a:bodyPr/>
          <a:lstStyle/>
          <a:p>
            <a:pPr algn="l"/>
            <a:r>
              <a:rPr lang="en-US" altLang="en-US">
                <a:cs typeface="Times New Roman" panose="02020603050405020304" pitchFamily="18" charset="0"/>
              </a:rPr>
              <a:t>Evaluation of missing parameters  </a:t>
            </a:r>
          </a:p>
        </p:txBody>
      </p:sp>
    </p:spTree>
    <p:extLst>
      <p:ext uri="{BB962C8B-B14F-4D97-AF65-F5344CB8AC3E}">
        <p14:creationId xmlns:p14="http://schemas.microsoft.com/office/powerpoint/2010/main" val="266729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defRPr/>
            </a:pPr>
            <a:r>
              <a:rPr lang="en-US" dirty="0">
                <a:latin typeface="Times"/>
                <a:cs typeface="Times"/>
              </a:rPr>
              <a:t>Model assumptions for simulation studies </a:t>
            </a:r>
          </a:p>
        </p:txBody>
      </p:sp>
      <p:sp>
        <p:nvSpPr>
          <p:cNvPr id="91139" name="Content Placeholder 2"/>
          <p:cNvSpPr>
            <a:spLocks noGrp="1"/>
          </p:cNvSpPr>
          <p:nvPr>
            <p:ph idx="1"/>
          </p:nvPr>
        </p:nvSpPr>
        <p:spPr/>
        <p:txBody>
          <a:bodyPr/>
          <a:lstStyle/>
          <a:p>
            <a:r>
              <a:rPr lang="en-US" altLang="en-US" sz="2400">
                <a:latin typeface="Times" panose="02020603050405020304" pitchFamily="18" charset="0"/>
                <a:cs typeface="Times" panose="02020603050405020304" pitchFamily="18" charset="0"/>
              </a:rPr>
              <a:t>The population is stratified into the following 14 age groups: 0–2, 2–4, 4–6, 6–12 months, 1–2, 2–3, 3–4, 4–5, 5–15, 15–20, 20–30, 30–50, 50–65, &gt;65 years</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Three levels of severity for each infection</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 Immunity builds up until two infections occur</a:t>
            </a:r>
          </a:p>
          <a:p>
            <a:endParaRPr lang="en-US" altLang="en-US" sz="240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0129863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772400" cy="1143000"/>
          </a:xfrm>
        </p:spPr>
        <p:txBody>
          <a:bodyPr>
            <a:normAutofit fontScale="90000"/>
          </a:bodyPr>
          <a:lstStyle/>
          <a:p>
            <a:pPr algn="l">
              <a:defRPr/>
            </a:pPr>
            <a:r>
              <a:rPr lang="en-US" dirty="0">
                <a:cs typeface="Times New Roman" pitchFamily="18" charset="0"/>
              </a:rPr>
              <a:t>Contact mixing pattern evaluation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67175" y="1604963"/>
            <a:ext cx="4968875" cy="4703762"/>
          </a:xfrm>
        </p:spPr>
      </p:pic>
      <p:sp>
        <p:nvSpPr>
          <p:cNvPr id="3" name="Rectangle 2"/>
          <p:cNvSpPr/>
          <p:nvPr/>
        </p:nvSpPr>
        <p:spPr>
          <a:xfrm>
            <a:off x="395288" y="1484313"/>
            <a:ext cx="3600450" cy="4710112"/>
          </a:xfrm>
          <a:prstGeom prst="rect">
            <a:avLst/>
          </a:prstGeom>
        </p:spPr>
        <p:txBody>
          <a:bodyPr>
            <a:spAutoFit/>
          </a:bodyPr>
          <a:lstStyle/>
          <a:p>
            <a:pPr marL="342900" indent="-342900" algn="l" rtl="0" eaLnBrk="0" hangingPunct="0">
              <a:buClr>
                <a:srgbClr val="000000"/>
              </a:buClr>
              <a:buSzPct val="100000"/>
              <a:buFont typeface="Arial"/>
              <a:buChar char="•"/>
              <a:defRPr/>
            </a:pPr>
            <a:r>
              <a:rPr lang="en-US" sz="2000" dirty="0">
                <a:solidFill>
                  <a:schemeClr val="tx1"/>
                </a:solidFill>
                <a:latin typeface="Times New Roman" pitchFamily="18" charset="0"/>
                <a:cs typeface="Times New Roman" pitchFamily="18" charset="0"/>
              </a:rPr>
              <a:t>We conducted a survey study in Japan with over 3,000 participants between 2012 and 2013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Each participant recorded the number of individuals he/she had physical interaction with and their age in a specific day of the week</a:t>
            </a:r>
          </a:p>
          <a:p>
            <a:pPr algn="l" rtl="0" eaLnBrk="0" hangingPunct="0">
              <a:buClr>
                <a:srgbClr val="000000"/>
              </a:buClr>
              <a:buSzPct val="100000"/>
              <a:buFont typeface="Times New Roman" pitchFamily="18" charset="0"/>
              <a:buNone/>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Parents were asked about their children’s contact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449263" lvl="1" indent="0" algn="l" rtl="0" eaLnBrk="0" hangingPunct="0">
              <a:buClr>
                <a:srgbClr val="000000"/>
              </a:buClr>
              <a:buSzPct val="100000"/>
              <a:buFont typeface="Times New Roman" pitchFamily="18" charset="0"/>
              <a:buNone/>
              <a:defRPr/>
            </a:pPr>
            <a:endParaRPr lang="en-US" altLang="ja-JP"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95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ctrTitle"/>
          </p:nvPr>
        </p:nvSpPr>
        <p:spPr>
          <a:xfrm>
            <a:off x="685800" y="2130425"/>
            <a:ext cx="7772400" cy="1470025"/>
          </a:xfrm>
        </p:spPr>
        <p:txBody>
          <a:bodyPr/>
          <a:lstStyle/>
          <a:p>
            <a:endParaRPr lang="en-US" altLang="en-US"/>
          </a:p>
        </p:txBody>
      </p:sp>
      <p:sp>
        <p:nvSpPr>
          <p:cNvPr id="93187" name="Subtitle 2"/>
          <p:cNvSpPr>
            <a:spLocks noGrp="1"/>
          </p:cNvSpPr>
          <p:nvPr>
            <p:ph type="subTitle" idx="1"/>
          </p:nvPr>
        </p:nvSpPr>
        <p:spPr/>
        <p:txBody>
          <a:bodyPr/>
          <a:lstStyle/>
          <a:p>
            <a:endParaRPr lang="en-US" altLang="en-US"/>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96975"/>
            <a:ext cx="7467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7"/>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Maximum likelihood estimates </a:t>
            </a:r>
          </a:p>
        </p:txBody>
      </p:sp>
      <p:graphicFrame>
        <p:nvGraphicFramePr>
          <p:cNvPr id="93190" name="Object 4"/>
          <p:cNvGraphicFramePr>
            <a:graphicFrameLocks noChangeAspect="1"/>
          </p:cNvGraphicFramePr>
          <p:nvPr/>
        </p:nvGraphicFramePr>
        <p:xfrm>
          <a:off x="611188" y="6021388"/>
          <a:ext cx="7848600" cy="709612"/>
        </p:xfrm>
        <a:graphic>
          <a:graphicData uri="http://schemas.openxmlformats.org/presentationml/2006/ole">
            <mc:AlternateContent xmlns:mc="http://schemas.openxmlformats.org/markup-compatibility/2006">
              <mc:Choice xmlns:v="urn:schemas-microsoft-com:vml" Requires="v">
                <p:oleObj spid="_x0000_s310289" name="Document" r:id="rId4" imgW="5940026" imgH="445570" progId="Word.Document.12">
                  <p:embed/>
                </p:oleObj>
              </mc:Choice>
              <mc:Fallback>
                <p:oleObj name="Document" r:id="rId4" imgW="5940026" imgH="445570" progId="Word.Document.12">
                  <p:embed/>
                  <p:pic>
                    <p:nvPicPr>
                      <p:cNvPr id="931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6021388"/>
                        <a:ext cx="7848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365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11188" y="549275"/>
            <a:ext cx="7772400" cy="1143000"/>
          </a:xfrm>
        </p:spPr>
        <p:txBody>
          <a:bodyPr/>
          <a:lstStyle/>
          <a:p>
            <a:pPr algn="l"/>
            <a:r>
              <a:rPr lang="en-US" altLang="en-US"/>
              <a:t>Uncertainty quantifications </a:t>
            </a:r>
          </a:p>
        </p:txBody>
      </p:sp>
      <p:sp>
        <p:nvSpPr>
          <p:cNvPr id="94211" name="TextBox 3"/>
          <p:cNvSpPr txBox="1">
            <a:spLocks noChangeArrowheads="1"/>
          </p:cNvSpPr>
          <p:nvPr/>
        </p:nvSpPr>
        <p:spPr bwMode="auto">
          <a:xfrm>
            <a:off x="611188" y="14128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Markov Chain Monte Carlo (MCMC) </a:t>
            </a:r>
          </a:p>
        </p:txBody>
      </p:sp>
      <p:sp>
        <p:nvSpPr>
          <p:cNvPr id="5" name="TextBox 4"/>
          <p:cNvSpPr txBox="1"/>
          <p:nvPr/>
        </p:nvSpPr>
        <p:spPr>
          <a:xfrm>
            <a:off x="684213" y="1989138"/>
            <a:ext cx="7488237" cy="922337"/>
          </a:xfrm>
          <a:prstGeom prst="rect">
            <a:avLst/>
          </a:prstGeom>
          <a:noFill/>
        </p:spPr>
        <p:txBody>
          <a:bodyPr>
            <a:spAutoFit/>
          </a:bodyPr>
          <a:lstStyle/>
          <a:p>
            <a:pPr marL="285750" indent="-285750" algn="l" rtl="0" eaLnBrk="0" hangingPunct="0">
              <a:buClr>
                <a:srgbClr val="000000"/>
              </a:buClr>
              <a:buSzPct val="100000"/>
              <a:buFont typeface="Arial"/>
              <a:buChar char="•"/>
              <a:defRPr/>
            </a:pPr>
            <a:r>
              <a:rPr lang="en-US" dirty="0">
                <a:solidFill>
                  <a:srgbClr val="000000"/>
                </a:solidFill>
                <a:latin typeface="+mj-lt"/>
              </a:rPr>
              <a:t>Class of algorithms for sampling from a probability distribution based on constructing a Markov chain</a:t>
            </a:r>
          </a:p>
          <a:p>
            <a:pPr algn="l" eaLnBrk="0" hangingPunct="0">
              <a:buClr>
                <a:srgbClr val="000000"/>
              </a:buClr>
              <a:buSzPct val="100000"/>
              <a:buFont typeface="Times New Roman" pitchFamily="18" charset="0"/>
              <a:buNone/>
              <a:defRPr/>
            </a:pPr>
            <a:r>
              <a:rPr lang="en-US" dirty="0">
                <a:solidFill>
                  <a:srgbClr val="000000"/>
                </a:solidFill>
                <a:latin typeface="+mj-lt"/>
              </a:rPr>
              <a:t> 	  </a:t>
            </a:r>
          </a:p>
        </p:txBody>
      </p:sp>
      <p:sp>
        <p:nvSpPr>
          <p:cNvPr id="94213" name="TextBox 5"/>
          <p:cNvSpPr txBox="1">
            <a:spLocks noChangeArrowheads="1"/>
          </p:cNvSpPr>
          <p:nvPr/>
        </p:nvSpPr>
        <p:spPr bwMode="auto">
          <a:xfrm>
            <a:off x="611188" y="3021013"/>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u="sng">
                <a:solidFill>
                  <a:srgbClr val="000000"/>
                </a:solidFill>
                <a:latin typeface="Times" panose="02020603050405020304" pitchFamily="18" charset="0"/>
                <a:cs typeface="Times" panose="02020603050405020304" pitchFamily="18" charset="0"/>
              </a:rPr>
              <a:t>The Metropolis Hastings algorithm</a:t>
            </a:r>
          </a:p>
          <a:p>
            <a:pPr algn="l" eaLnBrk="0" hangingPunct="0">
              <a:buClr>
                <a:srgbClr val="000000"/>
              </a:buClr>
              <a:buSzPct val="100000"/>
              <a:buFont typeface="Times New Roman" panose="02020603050405020304" pitchFamily="18" charset="0"/>
              <a:buNone/>
            </a:pPr>
            <a:endParaRPr lang="en-US" altLang="en-US" sz="2400">
              <a:solidFill>
                <a:srgbClr val="000000"/>
              </a:solidFill>
              <a:latin typeface="Times" panose="02020603050405020304" pitchFamily="18" charset="0"/>
              <a:cs typeface="Times" panose="02020603050405020304" pitchFamily="18" charset="0"/>
            </a:endParaRPr>
          </a:p>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 </a:t>
            </a:r>
          </a:p>
        </p:txBody>
      </p:sp>
      <p:pic>
        <p:nvPicPr>
          <p:cNvPr id="94214" name="Picture 6" descr="Screen Shot 2015-01-04 at 3.46.48 PM.png"/>
          <p:cNvPicPr>
            <a:picLocks noChangeAspect="1"/>
          </p:cNvPicPr>
          <p:nvPr/>
        </p:nvPicPr>
        <p:blipFill>
          <a:blip r:embed="rId2">
            <a:extLst>
              <a:ext uri="{28A0092B-C50C-407E-A947-70E740481C1C}">
                <a14:useLocalDpi xmlns:a14="http://schemas.microsoft.com/office/drawing/2010/main" val="0"/>
              </a:ext>
            </a:extLst>
          </a:blip>
          <a:srcRect l="9737" t="14056" r="10793" b="40349"/>
          <a:stretch>
            <a:fillRect/>
          </a:stretch>
        </p:blipFill>
        <p:spPr bwMode="auto">
          <a:xfrm>
            <a:off x="644525" y="3429000"/>
            <a:ext cx="8031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724525" y="4797425"/>
            <a:ext cx="1295400" cy="79216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FFFF"/>
                </a:solidFill>
              </a:ln>
              <a:solidFill>
                <a:srgbClr val="FFFFFF"/>
              </a:solidFill>
            </a:endParaRPr>
          </a:p>
        </p:txBody>
      </p:sp>
      <p:sp>
        <p:nvSpPr>
          <p:cNvPr id="9" name="Right Brace 8"/>
          <p:cNvSpPr/>
          <p:nvPr/>
        </p:nvSpPr>
        <p:spPr>
          <a:xfrm>
            <a:off x="5724525" y="4941888"/>
            <a:ext cx="142875"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0" name="Right Brace 9"/>
          <p:cNvSpPr/>
          <p:nvPr/>
        </p:nvSpPr>
        <p:spPr>
          <a:xfrm rot="10800000">
            <a:off x="4643438" y="4941888"/>
            <a:ext cx="144462"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221210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3091" t="28401" r="12305" b="24374"/>
          <a:stretch>
            <a:fillRect/>
          </a:stretch>
        </p:blipFill>
        <p:spPr bwMode="auto">
          <a:xfrm>
            <a:off x="381000" y="1600200"/>
            <a:ext cx="83105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Box 9"/>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Parameter distributions using MCMC </a:t>
            </a:r>
          </a:p>
        </p:txBody>
      </p:sp>
    </p:spTree>
    <p:extLst>
      <p:ext uri="{BB962C8B-B14F-4D97-AF65-F5344CB8AC3E}">
        <p14:creationId xmlns:p14="http://schemas.microsoft.com/office/powerpoint/2010/main" val="269897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1288"/>
            <a:ext cx="6624638" cy="481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mj-ea"/>
                <a:ea typeface="+mj-ea"/>
                <a:cs typeface="Times New Roman" pitchFamily="18" charset="0"/>
              </a:rPr>
              <a:t>Model design</a:t>
            </a:r>
          </a:p>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tx1"/>
                </a:solidFill>
                <a:latin typeface="+mj-ea"/>
                <a:ea typeface="+mj-ea"/>
                <a:cs typeface="Times New Roman" pitchFamily="18" charset="0"/>
              </a:rPr>
              <a:t>Effect of vaccination</a:t>
            </a:r>
          </a:p>
        </p:txBody>
      </p:sp>
    </p:spTree>
    <p:extLst>
      <p:ext uri="{BB962C8B-B14F-4D97-AF65-F5344CB8AC3E}">
        <p14:creationId xmlns:p14="http://schemas.microsoft.com/office/powerpoint/2010/main" val="221468524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algn="l"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Methodological Scheme </a:t>
            </a:r>
          </a:p>
        </p:txBody>
      </p:sp>
      <p:pic>
        <p:nvPicPr>
          <p:cNvPr id="9" name="Picture 8" descr="Macintosh HD:Users:lauren:Desktop:Screen Shot 2013-05-28 at 8.47.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534" y="1589088"/>
            <a:ext cx="5832648" cy="4320480"/>
          </a:xfrm>
          <a:prstGeom prst="rect">
            <a:avLst/>
          </a:prstGeom>
          <a:noFill/>
          <a:ln>
            <a:noFill/>
          </a:ln>
        </p:spPr>
      </p:pic>
      <p:sp>
        <p:nvSpPr>
          <p:cNvPr id="2" name="Rectangle 1"/>
          <p:cNvSpPr/>
          <p:nvPr/>
        </p:nvSpPr>
        <p:spPr bwMode="auto">
          <a:xfrm>
            <a:off x="4304858" y="2438400"/>
            <a:ext cx="1486342" cy="2590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solidFill>
                  <a:schemeClr val="bg1"/>
                </a:solidFill>
              </a:ln>
              <a:solidFill>
                <a:schemeClr val="bg1"/>
              </a:solidFill>
              <a:effectLst/>
              <a:latin typeface="Times New Roman" pitchFamily="18" charset="0"/>
            </a:endParaRPr>
          </a:p>
        </p:txBody>
      </p:sp>
      <p:sp>
        <p:nvSpPr>
          <p:cNvPr id="3" name="Rectangle 2"/>
          <p:cNvSpPr/>
          <p:nvPr/>
        </p:nvSpPr>
        <p:spPr bwMode="auto">
          <a:xfrm>
            <a:off x="5588000" y="3352800"/>
            <a:ext cx="948267" cy="762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ectangle 5"/>
          <p:cNvSpPr/>
          <p:nvPr/>
        </p:nvSpPr>
        <p:spPr bwMode="auto">
          <a:xfrm>
            <a:off x="6197600" y="3276600"/>
            <a:ext cx="338667" cy="6096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68798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22313" y="4406900"/>
            <a:ext cx="7772400" cy="1362075"/>
          </a:xfrm>
        </p:spPr>
        <p:txBody>
          <a:bodyPr/>
          <a:lstStyle/>
          <a:p>
            <a:pPr>
              <a:defRPr/>
            </a:pPr>
            <a:r>
              <a:rPr kumimoji="1" lang="en-US" altLang="ja-JP" dirty="0"/>
              <a:t>Effectiveness results</a:t>
            </a:r>
            <a:endParaRPr kumimoji="1" lang="ja-JP" altLang="en-US" dirty="0"/>
          </a:p>
        </p:txBody>
      </p:sp>
      <p:sp>
        <p:nvSpPr>
          <p:cNvPr id="102403" name="テキスト プレースホルダー 5"/>
          <p:cNvSpPr>
            <a:spLocks noGrp="1"/>
          </p:cNvSpPr>
          <p:nvPr>
            <p:ph type="body" idx="1"/>
          </p:nvPr>
        </p:nvSpPr>
        <p:spPr>
          <a:xfrm>
            <a:off x="722313" y="2906713"/>
            <a:ext cx="7772400" cy="1500187"/>
          </a:xfrm>
        </p:spPr>
        <p:txBody>
          <a:bodyPr/>
          <a:lstStyle/>
          <a:p>
            <a:endParaRPr kumimoji="1" lang="ja-JP" altLang="en-US"/>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2DEFA284-472B-4FDA-A7DE-D94F50E66ABE}" type="slidenum">
              <a:rPr lang="he-IL" altLang="en-US">
                <a:solidFill>
                  <a:schemeClr val="bg1"/>
                </a:solidFill>
                <a:latin typeface="Times New Roman" panose="02020603050405020304" pitchFamily="18" charset="0"/>
              </a:rPr>
              <a:pPr algn="ctr"/>
              <a:t>30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86093992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85800" y="269875"/>
            <a:ext cx="8278813" cy="1143000"/>
          </a:xfrm>
        </p:spPr>
        <p:txBody>
          <a:bodyPr/>
          <a:lstStyle/>
          <a:p>
            <a:pPr algn="l"/>
            <a:r>
              <a:rPr lang="en-US" altLang="en-US" sz="3600">
                <a:cs typeface="Times New Roman" panose="02020603050405020304" pitchFamily="18" charset="0"/>
              </a:rPr>
              <a:t>Vaccination efficacy</a:t>
            </a:r>
          </a:p>
        </p:txBody>
      </p:sp>
      <p:sp>
        <p:nvSpPr>
          <p:cNvPr id="104452" name="TextBox 7"/>
          <p:cNvSpPr txBox="1">
            <a:spLocks noChangeArrowheads="1"/>
          </p:cNvSpPr>
          <p:nvPr/>
        </p:nvSpPr>
        <p:spPr bwMode="auto">
          <a:xfrm rot="-5400000">
            <a:off x="1727994" y="2240757"/>
            <a:ext cx="3455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800" b="1">
                <a:solidFill>
                  <a:schemeClr val="tx1"/>
                </a:solidFill>
              </a:rPr>
              <a:t>Cutoff for severe infection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1651" t="-240" r="-783" b="280"/>
          <a:stretch/>
        </p:blipFill>
        <p:spPr bwMode="auto">
          <a:xfrm>
            <a:off x="1259632" y="1484784"/>
            <a:ext cx="5904656" cy="47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5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ubtitle 2"/>
          <p:cNvSpPr>
            <a:spLocks noGrp="1"/>
          </p:cNvSpPr>
          <p:nvPr>
            <p:ph type="subTitle" idx="1"/>
          </p:nvPr>
        </p:nvSpPr>
        <p:spPr/>
        <p:txBody>
          <a:bodyPr/>
          <a:lstStyle/>
          <a:p>
            <a:endParaRPr lang="en-US" altLang="en-US"/>
          </a:p>
        </p:txBody>
      </p:sp>
      <p:sp>
        <p:nvSpPr>
          <p:cNvPr id="105475"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14310" t="11560" r="10909" b="49625"/>
          <a:stretch>
            <a:fillRect/>
          </a:stretch>
        </p:blipFill>
        <p:spPr bwMode="auto">
          <a:xfrm>
            <a:off x="457200" y="1196975"/>
            <a:ext cx="7786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4310" t="53505" r="10909" b="4550"/>
          <a:stretch>
            <a:fillRect/>
          </a:stretch>
        </p:blipFill>
        <p:spPr bwMode="auto">
          <a:xfrm>
            <a:off x="468313" y="3608388"/>
            <a:ext cx="7786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116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ctrTitle"/>
          </p:nvPr>
        </p:nvSpPr>
        <p:spPr>
          <a:xfrm>
            <a:off x="685800" y="2130425"/>
            <a:ext cx="7772400" cy="1470025"/>
          </a:xfrm>
        </p:spPr>
        <p:txBody>
          <a:bodyPr/>
          <a:lstStyle/>
          <a:p>
            <a:endParaRPr lang="en-US" altLang="en-US"/>
          </a:p>
        </p:txBody>
      </p:sp>
      <p:sp>
        <p:nvSpPr>
          <p:cNvPr id="106499" name="Subtitle 2"/>
          <p:cNvSpPr>
            <a:spLocks noGrp="1"/>
          </p:cNvSpPr>
          <p:nvPr>
            <p:ph type="subTitle" idx="1"/>
          </p:nvPr>
        </p:nvSpPr>
        <p:spPr/>
        <p:txBody>
          <a:bodyPr/>
          <a:lstStyle/>
          <a:p>
            <a:endParaRPr lang="en-US" altLang="en-US"/>
          </a:p>
        </p:txBody>
      </p:sp>
      <p:sp>
        <p:nvSpPr>
          <p:cNvPr id="106500"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l="4047" t="12698" r="28493" b="5891"/>
          <a:stretch>
            <a:fillRect/>
          </a:stretch>
        </p:blipFill>
        <p:spPr bwMode="auto">
          <a:xfrm>
            <a:off x="504825" y="1125538"/>
            <a:ext cx="7739063"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51050"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0-2</a:t>
            </a:r>
          </a:p>
        </p:txBody>
      </p:sp>
      <p:sp>
        <p:nvSpPr>
          <p:cNvPr id="7" name="TextBox 6"/>
          <p:cNvSpPr txBox="1"/>
          <p:nvPr/>
        </p:nvSpPr>
        <p:spPr>
          <a:xfrm>
            <a:off x="6227763"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2-5</a:t>
            </a:r>
          </a:p>
        </p:txBody>
      </p:sp>
      <p:sp>
        <p:nvSpPr>
          <p:cNvPr id="8" name="TextBox 7"/>
          <p:cNvSpPr txBox="1"/>
          <p:nvPr/>
        </p:nvSpPr>
        <p:spPr>
          <a:xfrm>
            <a:off x="2051050" y="3708400"/>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5-15</a:t>
            </a:r>
          </a:p>
        </p:txBody>
      </p:sp>
      <p:sp>
        <p:nvSpPr>
          <p:cNvPr id="9" name="TextBox 8"/>
          <p:cNvSpPr txBox="1"/>
          <p:nvPr/>
        </p:nvSpPr>
        <p:spPr>
          <a:xfrm>
            <a:off x="6227763" y="3716338"/>
            <a:ext cx="720725" cy="369887"/>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&gt;15</a:t>
            </a:r>
          </a:p>
        </p:txBody>
      </p:sp>
    </p:spTree>
    <p:extLst>
      <p:ext uri="{BB962C8B-B14F-4D97-AF65-F5344CB8AC3E}">
        <p14:creationId xmlns:p14="http://schemas.microsoft.com/office/powerpoint/2010/main" val="4168195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260350"/>
            <a:ext cx="7772400" cy="1143000"/>
          </a:xfrm>
        </p:spPr>
        <p:txBody>
          <a:bodyPr/>
          <a:lstStyle/>
          <a:p>
            <a:pPr algn="l"/>
            <a:r>
              <a:rPr lang="en-US" altLang="en-US" sz="3600">
                <a:cs typeface="Times New Roman" panose="02020603050405020304" pitchFamily="18" charset="0"/>
              </a:rPr>
              <a:t>Optimal vaccination allocation</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24380" t="7816" r="34396" b="3908"/>
          <a:stretch>
            <a:fillRect/>
          </a:stretch>
        </p:blipFill>
        <p:spPr bwMode="auto">
          <a:xfrm>
            <a:off x="1258888" y="1484313"/>
            <a:ext cx="46180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6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63575" y="3068638"/>
            <a:ext cx="8229600"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
                <a:srgbClr val="000000"/>
              </a:buClr>
              <a:buSzPct val="100000"/>
              <a:buFont typeface="Times New Roman" pitchFamily="18" charset="0"/>
              <a:buNone/>
              <a:defRPr/>
            </a:pPr>
            <a:r>
              <a:rPr lang="en-US" dirty="0"/>
              <a:t>So what should be the price of the third dose in Japan? </a:t>
            </a:r>
          </a:p>
        </p:txBody>
      </p:sp>
    </p:spTree>
    <p:extLst>
      <p:ext uri="{BB962C8B-B14F-4D97-AF65-F5344CB8AC3E}">
        <p14:creationId xmlns:p14="http://schemas.microsoft.com/office/powerpoint/2010/main" val="159605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3124200" y="6248400"/>
            <a:ext cx="2895600" cy="457200"/>
          </a:xfrm>
        </p:spPr>
        <p:txBody>
          <a:bodyPr/>
          <a:lstStyle/>
          <a:p>
            <a:pPr algn="ctr"/>
            <a:fld id="{226700F4-9E97-43F6-847D-6578E04C5205}" type="slidenum">
              <a:rPr lang="he-IL" altLang="en-US">
                <a:solidFill>
                  <a:schemeClr val="bg1"/>
                </a:solidFill>
                <a:latin typeface="Times New Roman" panose="02020603050405020304" pitchFamily="18" charset="0"/>
              </a:rPr>
              <a:pPr algn="ctr"/>
              <a:t>36</a:t>
            </a:fld>
            <a:endParaRPr lang="en-US" altLang="en-US">
              <a:solidFill>
                <a:schemeClr val="bg1"/>
              </a:solidFill>
              <a:latin typeface="Times New Roman" panose="02020603050405020304" pitchFamily="18" charset="0"/>
            </a:endParaRPr>
          </a:p>
        </p:txBody>
      </p:sp>
      <p:pic>
        <p:nvPicPr>
          <p:cNvPr id="109571" name="Picture 1" descr=" Figure 1 PDF.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125538"/>
            <a:ext cx="79486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8313" y="260350"/>
            <a:ext cx="8424862" cy="646113"/>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3600" b="1" dirty="0">
                <a:solidFill>
                  <a:schemeClr val="tx1"/>
                </a:solidFill>
                <a:latin typeface="+mj-lt"/>
              </a:rPr>
              <a:t>Cost-effectiveness analysis </a:t>
            </a:r>
          </a:p>
        </p:txBody>
      </p:sp>
    </p:spTree>
    <p:extLst>
      <p:ext uri="{BB962C8B-B14F-4D97-AF65-F5344CB8AC3E}">
        <p14:creationId xmlns:p14="http://schemas.microsoft.com/office/powerpoint/2010/main" val="235832745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1520" y="3073193"/>
            <a:ext cx="8602133" cy="1723959"/>
          </a:xfrm>
          <a:prstGeom prst="rect">
            <a:avLst/>
          </a:prstGeom>
          <a:noFill/>
          <a:ln w="9525">
            <a:noFill/>
            <a:miter lim="800000"/>
            <a:headEnd/>
            <a:tailEnd/>
          </a:ln>
        </p:spPr>
        <p:txBody>
          <a:bodyPr anchor="ctr"/>
          <a:lstStyle/>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endParaRPr kumimoji="0" lang="en-US" sz="45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1" fontAlgn="auto" latinLnBrk="0" hangingPunct="1">
              <a:lnSpc>
                <a:spcPct val="100000"/>
              </a:lnSpc>
              <a:spcBef>
                <a:spcPts val="0"/>
              </a:spcBef>
              <a:spcAft>
                <a:spcPts val="0"/>
              </a:spcAft>
              <a:buClrTx/>
              <a:buSzTx/>
              <a:buFont typeface="Times New Roman" pitchFamily="18" charset="0"/>
              <a:buNone/>
              <a:tabLst/>
              <a:defRPr/>
            </a:pPr>
            <a:r>
              <a:rPr kumimoji="0" lang="en-US" sz="30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An Innovative Influenza Vaccination Policy: Targeting Last Season's Patient</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The Department of Industrial Engineering, Tel Aviv University </a:t>
            </a: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With: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Arieh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Gavious</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Eyal</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Solnik</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Ran D.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Balicer</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Nadav</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Davidovitch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Alison P. Galvani and Joseph S.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Pliskin</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624"/>
            <a:ext cx="877368" cy="113174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79" t="17815" b="22801"/>
          <a:stretch/>
        </p:blipFill>
        <p:spPr>
          <a:xfrm>
            <a:off x="438684" y="1523444"/>
            <a:ext cx="8282707" cy="1728192"/>
          </a:xfrm>
          <a:prstGeom prst="rect">
            <a:avLst/>
          </a:prstGeom>
        </p:spPr>
      </p:pic>
      <p:sp>
        <p:nvSpPr>
          <p:cNvPr id="3" name="TextBox 2"/>
          <p:cNvSpPr txBox="1"/>
          <p:nvPr/>
        </p:nvSpPr>
        <p:spPr>
          <a:xfrm>
            <a:off x="3430207" y="4365104"/>
            <a:ext cx="3672408" cy="738664"/>
          </a:xfrm>
          <a:prstGeom prst="rect">
            <a:avLst/>
          </a:prstGeom>
          <a:noFill/>
        </p:spPr>
        <p:txBody>
          <a:bodyPr wrap="square" rtlCol="1">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Dan </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Yamin</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PhD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0" y="6453336"/>
            <a:ext cx="4716016" cy="369332"/>
          </a:xfrm>
          <a:prstGeom prst="rect">
            <a:avLst/>
          </a:prstGeom>
        </p:spPr>
        <p:txBody>
          <a:bodyPr wrap="square">
            <a:spAutoFit/>
          </a:bodyPr>
          <a:lstStyle/>
          <a:p>
            <a:pPr lvl="0" algn="ctr" defTabSz="685800" rtl="0" fontAlgn="auto">
              <a:spcBef>
                <a:spcPts val="0"/>
              </a:spcBef>
              <a:spcAft>
                <a:spcPts val="0"/>
              </a:spcAft>
              <a:buClrTx/>
              <a:buSzTx/>
              <a:defRPr/>
            </a:pPr>
            <a:r>
              <a:rPr lang="en-US" dirty="0">
                <a:solidFill>
                  <a:prstClr val="black"/>
                </a:solidFill>
                <a:latin typeface="Calibri Light" panose="020F0302020204030204"/>
              </a:rPr>
              <a:t>(</a:t>
            </a:r>
            <a:r>
              <a:rPr lang="en-US" dirty="0" err="1">
                <a:solidFill>
                  <a:prstClr val="black"/>
                </a:solidFill>
                <a:latin typeface="Calibri Light" panose="020F0302020204030204"/>
              </a:rPr>
              <a:t>Yamin</a:t>
            </a:r>
            <a:r>
              <a:rPr lang="en-US" dirty="0">
                <a:solidFill>
                  <a:prstClr val="black"/>
                </a:solidFill>
                <a:latin typeface="Calibri Light" panose="020F0302020204030204"/>
              </a:rPr>
              <a:t> et al., PLOS computational biology 2015)</a:t>
            </a:r>
          </a:p>
        </p:txBody>
      </p:sp>
    </p:spTree>
    <p:extLst>
      <p:ext uri="{BB962C8B-B14F-4D97-AF65-F5344CB8AC3E}">
        <p14:creationId xmlns:p14="http://schemas.microsoft.com/office/powerpoint/2010/main" val="152139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srcRect l="17517" t="18650" r="30454" b="18971"/>
          <a:stretch>
            <a:fillRect/>
          </a:stretch>
        </p:blipFill>
        <p:spPr bwMode="auto">
          <a:xfrm>
            <a:off x="4644008" y="3187547"/>
            <a:ext cx="4176464" cy="2689725"/>
          </a:xfrm>
          <a:prstGeom prst="rect">
            <a:avLst/>
          </a:prstGeom>
          <a:noFill/>
          <a:ln w="9525">
            <a:noFill/>
            <a:miter lim="800000"/>
            <a:headEnd/>
            <a:tailEnd/>
          </a:ln>
        </p:spPr>
      </p:pic>
      <p:sp>
        <p:nvSpPr>
          <p:cNvPr id="31747" name="Rectangle 1"/>
          <p:cNvSpPr>
            <a:spLocks noGrp="1" noChangeArrowheads="1"/>
          </p:cNvSpPr>
          <p:nvPr>
            <p:ph type="body"/>
          </p:nvPr>
        </p:nvSpPr>
        <p:spPr>
          <a:xfrm>
            <a:off x="519113" y="1484313"/>
            <a:ext cx="8301037" cy="1584325"/>
          </a:xfrm>
        </p:spPr>
        <p:txBody>
          <a:bodyPr anchor="t"/>
          <a:lstStyle/>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Influenza </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Morbidity and economic losses</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Transmission of the disease</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algn="r" eaLnBrk="1" hangingPunct="1">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rtl="0"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p:txBody>
      </p:sp>
      <p:sp>
        <p:nvSpPr>
          <p:cNvPr id="31748"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Introduction</a:t>
            </a:r>
          </a:p>
        </p:txBody>
      </p:sp>
      <p:sp>
        <p:nvSpPr>
          <p:cNvPr id="31749" name="Text Box 3"/>
          <p:cNvSpPr txBox="1">
            <a:spLocks noChangeArrowheads="1"/>
          </p:cNvSpPr>
          <p:nvPr/>
        </p:nvSpPr>
        <p:spPr bwMode="auto">
          <a:xfrm>
            <a:off x="468313" y="6237288"/>
            <a:ext cx="6192837" cy="368300"/>
          </a:xfrm>
          <a:prstGeom prst="rect">
            <a:avLst/>
          </a:prstGeom>
          <a:noFill/>
          <a:ln w="9525">
            <a:noFill/>
            <a:round/>
            <a:headEnd/>
            <a:tailEnd/>
          </a:ln>
        </p:spPr>
        <p:txBody>
          <a:bodyPr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99"/>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sng" strike="noStrike" kern="1200" cap="none" spc="0" normalizeH="0" baseline="0" noProof="0" dirty="0">
                <a:ln>
                  <a:noFill/>
                </a:ln>
                <a:solidFill>
                  <a:srgbClr val="000099"/>
                </a:solidFill>
                <a:effectLst/>
                <a:uLnTx/>
                <a:uFillTx/>
                <a:latin typeface="Times New Roman" pitchFamily="18" charset="0"/>
                <a:cs typeface="Times New Roman" pitchFamily="18" charset="0"/>
              </a:rPr>
              <a:t>* </a:t>
            </a:r>
            <a:r>
              <a:rPr kumimoji="0" lang="en-US" sz="1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www.health.gov.il,  www.cdc.gov/flu </a:t>
            </a:r>
          </a:p>
        </p:txBody>
      </p:sp>
      <p:sp>
        <p:nvSpPr>
          <p:cNvPr id="6149" name="Oval 5"/>
          <p:cNvSpPr>
            <a:spLocks noChangeArrowheads="1"/>
          </p:cNvSpPr>
          <p:nvPr/>
        </p:nvSpPr>
        <p:spPr bwMode="auto">
          <a:xfrm>
            <a:off x="7664400" y="3140968"/>
            <a:ext cx="580008" cy="432048"/>
          </a:xfrm>
          <a:prstGeom prst="ellipse">
            <a:avLst/>
          </a:prstGeom>
          <a:noFill/>
          <a:ln w="28440">
            <a:solidFill>
              <a:srgbClr val="000000"/>
            </a:solidFill>
            <a:miter lim="800000"/>
            <a:headEnd/>
            <a:tailEnd/>
          </a:ln>
        </p:spPr>
        <p:txBody>
          <a:bodyPr wrap="none" anchor="ct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150" name="Line 6"/>
          <p:cNvSpPr>
            <a:spLocks noChangeShapeType="1"/>
          </p:cNvSpPr>
          <p:nvPr/>
        </p:nvSpPr>
        <p:spPr bwMode="auto">
          <a:xfrm flipH="1">
            <a:off x="6156175" y="3501008"/>
            <a:ext cx="1584177" cy="1226369"/>
          </a:xfrm>
          <a:prstGeom prst="line">
            <a:avLst/>
          </a:prstGeom>
          <a:noFill/>
          <a:ln w="2844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pic>
        <p:nvPicPr>
          <p:cNvPr id="15" name="Picture 14"/>
          <p:cNvPicPr/>
          <p:nvPr/>
        </p:nvPicPr>
        <p:blipFill>
          <a:blip r:embed="rId4"/>
          <a:srcRect l="44967" t="21543" r="10778" b="18650"/>
          <a:stretch>
            <a:fillRect/>
          </a:stretch>
        </p:blipFill>
        <p:spPr bwMode="auto">
          <a:xfrm>
            <a:off x="611560" y="3106993"/>
            <a:ext cx="3908559" cy="2986303"/>
          </a:xfrm>
          <a:prstGeom prst="rect">
            <a:avLst/>
          </a:prstGeom>
          <a:noFill/>
          <a:ln w="9525">
            <a:noFill/>
            <a:miter lim="800000"/>
            <a:headEnd/>
            <a:tailEnd/>
          </a:ln>
        </p:spPr>
      </p:pic>
    </p:spTree>
    <p:extLst>
      <p:ext uri="{BB962C8B-B14F-4D97-AF65-F5344CB8AC3E}">
        <p14:creationId xmlns:p14="http://schemas.microsoft.com/office/powerpoint/2010/main" val="8917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additive="base">
                                        <p:cTn id="11" dur="500" fill="hold"/>
                                        <p:tgtEl>
                                          <p:spTgt spid="6149"/>
                                        </p:tgtEl>
                                        <p:attrNameLst>
                                          <p:attrName>ppt_x</p:attrName>
                                        </p:attrNameLst>
                                      </p:cBhvr>
                                      <p:tavLst>
                                        <p:tav tm="0">
                                          <p:val>
                                            <p:strVal val="#ppt_x"/>
                                          </p:val>
                                        </p:tav>
                                        <p:tav tm="100000">
                                          <p:val>
                                            <p:strVal val="#ppt_x"/>
                                          </p:val>
                                        </p:tav>
                                      </p:tavLst>
                                    </p:anim>
                                    <p:anim calcmode="lin" valueType="num">
                                      <p:cBhvr additive="base">
                                        <p:cTn id="1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body"/>
          </p:nvPr>
        </p:nvSpPr>
        <p:spPr>
          <a:xfrm>
            <a:off x="612775" y="1628775"/>
            <a:ext cx="8280400" cy="3382963"/>
          </a:xfrm>
        </p:spPr>
        <p:txBody>
          <a:bodyPr anchor="t"/>
          <a:lstStyle/>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The most effective way to prevent the disease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50%-80% efficacy</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Policy recommendations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Level of influenza vaccination coverage in all age groups remains suboptimal (Fiore et al. 2010) </a:t>
            </a: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3600" dirty="0">
                <a:latin typeface="Times New Roman" pitchFamily="18" charset="0"/>
                <a:cs typeface="Times New Roman" pitchFamily="18" charset="0"/>
              </a:rPr>
              <a:t>  Why? </a:t>
            </a:r>
            <a:r>
              <a:rPr lang="he-IL" sz="3600"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600" dirty="0">
              <a:latin typeface="Times New Roman" pitchFamily="18" charset="0"/>
              <a:cs typeface="Times New Roman" pitchFamily="18" charset="0"/>
            </a:endParaRPr>
          </a:p>
          <a:p>
            <a:pPr marL="339725" indent="-339725" rtl="0"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p:txBody>
      </p:sp>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a:ln>
                  <a:noFill/>
                </a:ln>
                <a:solidFill>
                  <a:srgbClr val="000000"/>
                </a:solidFill>
                <a:effectLst/>
                <a:uLnTx/>
                <a:uFillTx/>
                <a:latin typeface="Times New Roman" pitchFamily="18" charset="0"/>
                <a:cs typeface="Times New Roman" pitchFamily="18" charset="0"/>
              </a:rPr>
              <a:t>Influenza Vaccination</a:t>
            </a:r>
          </a:p>
        </p:txBody>
      </p:sp>
      <p:sp>
        <p:nvSpPr>
          <p:cNvPr id="7171" name="Text Box 3"/>
          <p:cNvSpPr txBox="1">
            <a:spLocks noChangeArrowheads="1"/>
          </p:cNvSpPr>
          <p:nvPr/>
        </p:nvSpPr>
        <p:spPr bwMode="auto">
          <a:xfrm>
            <a:off x="611188" y="4581128"/>
            <a:ext cx="7993260" cy="1202510"/>
          </a:xfrm>
          <a:prstGeom prst="rect">
            <a:avLst/>
          </a:prstGeom>
          <a:solidFill>
            <a:schemeClr val="bg1"/>
          </a:solidFill>
          <a:ln w="9525">
            <a:noFill/>
            <a:round/>
            <a:headEnd/>
            <a:tailEnd/>
          </a:ln>
        </p:spPr>
        <p:txBody>
          <a:bodyPr wrap="square"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Inconvenient procedure, vaccination side effects, direct and indirect costs, time involved, personal beliefs regarding vaccinations, vaccination efficacy, media recommendations etc. </a:t>
            </a:r>
            <a:r>
              <a:rPr kumimoji="0" lang="en-US" sz="2400" b="0" i="0" u="none" strike="noStrike" kern="1200" cap="none" spc="0" normalizeH="0" baseline="0" noProof="0" dirty="0">
                <a:ln>
                  <a:noFill/>
                </a:ln>
                <a:solidFill>
                  <a:srgbClr val="000000"/>
                </a:solidFill>
                <a:effectLst/>
                <a:uLnTx/>
                <a:uFillTx/>
                <a:latin typeface="Arial" pitchFamily="34" charset="0"/>
                <a:cs typeface="Arial" pitchFamily="34" charset="0"/>
              </a:rPr>
              <a:t> </a:t>
            </a:r>
          </a:p>
        </p:txBody>
      </p:sp>
    </p:spTree>
    <p:extLst>
      <p:ext uri="{BB962C8B-B14F-4D97-AF65-F5344CB8AC3E}">
        <p14:creationId xmlns:p14="http://schemas.microsoft.com/office/powerpoint/2010/main" val="12222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p:nvPr>
        </p:nvSpPr>
        <p:spPr>
          <a:xfrm>
            <a:off x="179388" y="692150"/>
            <a:ext cx="8785225" cy="5175250"/>
          </a:xfrm>
        </p:spPr>
        <p:txBody>
          <a:bodyPr anchor="t"/>
          <a:lstStyle/>
          <a:p>
            <a:pPr>
              <a:defRPr/>
            </a:pPr>
            <a:endParaRPr lang="en-US" sz="3200" b="1" dirty="0">
              <a:cs typeface="Times New Roman" pitchFamily="18" charset="0"/>
            </a:endParaRPr>
          </a:p>
          <a:p>
            <a:pPr>
              <a:defRPr/>
            </a:pPr>
            <a:endParaRPr lang="en-US" sz="3200" b="1" dirty="0">
              <a:cs typeface="Times New Roman" pitchFamily="18" charset="0"/>
            </a:endParaRPr>
          </a:p>
          <a:p>
            <a:pPr>
              <a:defRPr/>
            </a:pPr>
            <a:r>
              <a:rPr lang="en-US" sz="3200" b="1" dirty="0"/>
              <a:t>Optimal dosing of rotavirus vaccination in Japan – accounting for indirect protection </a:t>
            </a:r>
            <a:endParaRPr lang="en-US" sz="3200" dirty="0"/>
          </a:p>
          <a:p>
            <a:pPr>
              <a:defRPr/>
            </a:pPr>
            <a:endParaRPr lang="en-US" sz="3200" dirty="0">
              <a:cs typeface="Times New Roman" pitchFamily="18" charset="0"/>
            </a:endParaRPr>
          </a:p>
          <a:p>
            <a:pPr>
              <a:defRPr/>
            </a:pPr>
            <a:r>
              <a:rPr lang="en-US" sz="2600" dirty="0">
                <a:solidFill>
                  <a:schemeClr val="tx1"/>
                </a:solidFill>
              </a:rPr>
              <a:t>School of Public Health, Yale University</a:t>
            </a:r>
          </a:p>
          <a:p>
            <a:pPr>
              <a:defRPr/>
            </a:pPr>
            <a:r>
              <a:rPr lang="en-US" sz="2600" dirty="0">
                <a:solidFill>
                  <a:schemeClr val="tx1"/>
                </a:solidFill>
                <a:cs typeface="Times New Roman" pitchFamily="18" charset="0"/>
              </a:rPr>
              <a:t>Department of Industrial Engineering, Tel Aviv University </a:t>
            </a:r>
            <a:endParaRPr lang="en-US" sz="2600" dirty="0">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endParaRPr lang="en-US" sz="2400" dirty="0">
              <a:solidFill>
                <a:schemeClr val="tx1"/>
              </a:solidFill>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r>
              <a:rPr lang="en-US" sz="2800" dirty="0">
                <a:solidFill>
                  <a:schemeClr val="tx1"/>
                </a:solidFill>
                <a:cs typeface="Times New Roman" pitchFamily="18" charset="0"/>
              </a:rPr>
              <a:t>With </a:t>
            </a:r>
            <a:r>
              <a:rPr lang="en-US" sz="2800" dirty="0"/>
              <a:t>Yoko </a:t>
            </a:r>
            <a:r>
              <a:rPr lang="en-US" sz="2800" dirty="0" err="1"/>
              <a:t>Ibuka</a:t>
            </a:r>
            <a:r>
              <a:rPr lang="en-US" sz="2800" dirty="0"/>
              <a:t>, Alison P. Galvani, Jeffrey P. Townsend </a:t>
            </a:r>
            <a:r>
              <a:rPr lang="en-US" sz="2400" dirty="0">
                <a:solidFill>
                  <a:schemeClr val="tx1"/>
                </a:solidFill>
                <a:cs typeface="Times New Roman" pitchFamily="18" charset="0"/>
              </a:rPr>
              <a:t>						</a:t>
            </a:r>
          </a:p>
        </p:txBody>
      </p:sp>
      <p:pic>
        <p:nvPicPr>
          <p:cNvPr id="70659" name="Picture 2" descr="Yale_University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25"/>
            <a:ext cx="10747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TAU 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0"/>
            <a:ext cx="222726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3517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Users\JPliskin\Desktop\Mass vaccin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8" y="415742"/>
            <a:ext cx="5081064" cy="62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492896"/>
            <a:ext cx="8352928" cy="3046988"/>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So , what should authorities do to increase vaccination coverage and in particular </a:t>
            </a:r>
            <a:r>
              <a:rPr kumimoji="0" lang="en-US" sz="4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presuade</a:t>
            </a: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the spreaders?</a:t>
            </a:r>
            <a:endParaRPr kumimoji="0" lang="he-IL"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187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ox(in)">
                                      <p:cBhvr>
                                        <p:cTn id="12" dur="500"/>
                                        <p:tgtEl>
                                          <p:spTgt spid="214018"/>
                                        </p:tgtEl>
                                      </p:cBhvr>
                                    </p:animEffect>
                                  </p:childTnLst>
                                </p:cTn>
                              </p:par>
                              <p:par>
                                <p:cTn id="13" presetID="3" presetClass="exit" presetSubtype="10" fill="hold" nodeType="withEffect">
                                  <p:stCondLst>
                                    <p:cond delay="0"/>
                                  </p:stCondLst>
                                  <p:childTnLst>
                                    <p:animEffect transition="out" filter="blinds(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Study goal</a:t>
            </a:r>
          </a:p>
        </p:txBody>
      </p:sp>
      <p:sp>
        <p:nvSpPr>
          <p:cNvPr id="37891" name="Rectangle 2"/>
          <p:cNvSpPr>
            <a:spLocks noGrp="1" noChangeArrowheads="1"/>
          </p:cNvSpPr>
          <p:nvPr>
            <p:ph type="body" idx="1"/>
          </p:nvPr>
        </p:nvSpPr>
        <p:spPr>
          <a:xfrm>
            <a:off x="251520" y="1412776"/>
            <a:ext cx="8229600" cy="5256584"/>
          </a:xfrm>
        </p:spPr>
        <p:txBody>
          <a:bodyPr/>
          <a:lstStyle/>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400" dirty="0">
                <a:latin typeface="Times New Roman" pitchFamily="18" charset="0"/>
                <a:cs typeface="Times New Roman" pitchFamily="18" charset="0"/>
              </a:rPr>
              <a:t> 	</a:t>
            </a:r>
          </a:p>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i="1" dirty="0">
                <a:latin typeface="Times New Roman" pitchFamily="18" charset="0"/>
                <a:cs typeface="Times New Roman" pitchFamily="18" charset="0"/>
              </a:rPr>
              <a:t>	To offer a </a:t>
            </a:r>
            <a:r>
              <a:rPr lang="en-US" sz="2800" b="1" i="1" dirty="0">
                <a:latin typeface="Times New Roman" pitchFamily="18" charset="0"/>
                <a:cs typeface="Times New Roman" pitchFamily="18" charset="0"/>
              </a:rPr>
              <a:t>feasible</a:t>
            </a:r>
            <a:r>
              <a:rPr lang="en-US" sz="2800" i="1" dirty="0">
                <a:latin typeface="Times New Roman" pitchFamily="18" charset="0"/>
                <a:cs typeface="Times New Roman" pitchFamily="18" charset="0"/>
              </a:rPr>
              <a:t> policy to decrease morbidity, mortality and economic losses caused by seasonal influenza to both individuals and society</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93303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1"/>
          <p:cNvSpPr>
            <a:spLocks noGrp="1" noChangeArrowheads="1"/>
          </p:cNvSpPr>
          <p:nvPr>
            <p:ph type="title"/>
          </p:nvPr>
        </p:nvSpPr>
        <p:spPr>
          <a:xfrm>
            <a:off x="590550" y="-161925"/>
            <a:ext cx="8229600" cy="1862138"/>
          </a:xfrm>
        </p:spPr>
        <p:txBody>
          <a:bodyPr/>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US" sz="3600"/>
            </a:br>
            <a:r>
              <a:rPr lang="en-US" sz="3600">
                <a:solidFill>
                  <a:schemeClr val="tx1"/>
                </a:solidFill>
                <a:latin typeface="Times New Roman" pitchFamily="18" charset="0"/>
              </a:rPr>
              <a:t>The </a:t>
            </a:r>
            <a:r>
              <a:rPr lang="en-US" sz="4000">
                <a:solidFill>
                  <a:schemeClr val="tx1"/>
                </a:solidFill>
                <a:latin typeface="Times New Roman" pitchFamily="18" charset="0"/>
                <a:cs typeface="Times New Roman" pitchFamily="18" charset="0"/>
              </a:rPr>
              <a:t>dynamics of epidemics</a:t>
            </a:r>
            <a:br>
              <a:rPr lang="en-US" sz="4000">
                <a:solidFill>
                  <a:srgbClr val="FF0000"/>
                </a:solidFill>
                <a:latin typeface="Times New Roman" pitchFamily="18" charset="0"/>
                <a:cs typeface="Times New Roman" pitchFamily="18" charset="0"/>
              </a:rPr>
            </a:br>
            <a:r>
              <a:rPr lang="en-US" sz="4000">
                <a:latin typeface="Times New Roman" pitchFamily="18" charset="0"/>
                <a:cs typeface="Times New Roman" pitchFamily="18" charset="0"/>
              </a:rPr>
              <a:t>- The SIR model</a:t>
            </a:r>
          </a:p>
        </p:txBody>
      </p:sp>
      <p:sp>
        <p:nvSpPr>
          <p:cNvPr id="40965" name="Rectangle 2"/>
          <p:cNvSpPr>
            <a:spLocks noGrp="1" noChangeArrowheads="1"/>
          </p:cNvSpPr>
          <p:nvPr>
            <p:ph type="body" idx="1"/>
          </p:nvPr>
        </p:nvSpPr>
        <p:spPr>
          <a:xfrm>
            <a:off x="611188" y="1916113"/>
            <a:ext cx="8424862" cy="2520950"/>
          </a:xfrm>
        </p:spPr>
        <p:txBody>
          <a:bodyPr/>
          <a:lstStyle/>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SIR Model- the most common and simple </a:t>
            </a:r>
            <a:r>
              <a:rPr lang="en-US" sz="2800" dirty="0">
                <a:solidFill>
                  <a:schemeClr val="tx1"/>
                </a:solidFill>
                <a:latin typeface="Times New Roman" pitchFamily="18" charset="0"/>
                <a:cs typeface="Times New Roman" pitchFamily="18" charset="0"/>
              </a:rPr>
              <a:t>compartmental model for diseases caused by micro-organisms</a:t>
            </a:r>
          </a:p>
        </p:txBody>
      </p:sp>
      <p:grpSp>
        <p:nvGrpSpPr>
          <p:cNvPr id="40966" name="Group 3"/>
          <p:cNvGrpSpPr>
            <a:grpSpLocks/>
          </p:cNvGrpSpPr>
          <p:nvPr/>
        </p:nvGrpSpPr>
        <p:grpSpPr bwMode="auto">
          <a:xfrm>
            <a:off x="827088" y="4508500"/>
            <a:ext cx="6911975" cy="1439863"/>
            <a:chOff x="521" y="2840"/>
            <a:chExt cx="4354" cy="907"/>
          </a:xfrm>
        </p:grpSpPr>
        <p:graphicFrame>
          <p:nvGraphicFramePr>
            <p:cNvPr id="40962" name="Object 2"/>
            <p:cNvGraphicFramePr>
              <a:graphicFrameLocks noChangeAspect="1"/>
            </p:cNvGraphicFramePr>
            <p:nvPr/>
          </p:nvGraphicFramePr>
          <p:xfrm>
            <a:off x="1654" y="2840"/>
            <a:ext cx="362" cy="526"/>
          </p:xfrm>
          <a:graphic>
            <a:graphicData uri="http://schemas.openxmlformats.org/presentationml/2006/ole">
              <mc:AlternateContent xmlns:mc="http://schemas.openxmlformats.org/markup-compatibility/2006">
                <mc:Choice xmlns:v="urn:schemas-microsoft-com:vml" Requires="v">
                  <p:oleObj spid="_x0000_s298020" r:id="rId4" imgW="152268" imgH="203024" progId="">
                    <p:embed/>
                  </p:oleObj>
                </mc:Choice>
                <mc:Fallback>
                  <p:oleObj r:id="rId4" imgW="152268" imgH="203024" progId="">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 y="2840"/>
                          <a:ext cx="362" cy="5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7" name="Rectangle 5"/>
            <p:cNvSpPr>
              <a:spLocks noChangeArrowheads="1"/>
            </p:cNvSpPr>
            <p:nvPr/>
          </p:nvSpPr>
          <p:spPr bwMode="auto">
            <a:xfrm>
              <a:off x="521"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S</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Susceptible</a:t>
              </a:r>
            </a:p>
          </p:txBody>
        </p:sp>
        <p:sp>
          <p:nvSpPr>
            <p:cNvPr id="40968" name="Rectangle 6"/>
            <p:cNvSpPr>
              <a:spLocks noChangeArrowheads="1"/>
            </p:cNvSpPr>
            <p:nvPr/>
          </p:nvSpPr>
          <p:spPr bwMode="auto">
            <a:xfrm>
              <a:off x="2195" y="2840"/>
              <a:ext cx="1005"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I</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Infectious </a:t>
              </a:r>
            </a:p>
          </p:txBody>
        </p:sp>
        <p:sp>
          <p:nvSpPr>
            <p:cNvPr id="40969" name="Rectangle 7"/>
            <p:cNvSpPr>
              <a:spLocks noChangeArrowheads="1"/>
            </p:cNvSpPr>
            <p:nvPr/>
          </p:nvSpPr>
          <p:spPr bwMode="auto">
            <a:xfrm>
              <a:off x="3870"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R</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Recovered</a:t>
              </a:r>
            </a:p>
          </p:txBody>
        </p:sp>
        <p:sp>
          <p:nvSpPr>
            <p:cNvPr id="40970" name="Line 8"/>
            <p:cNvSpPr>
              <a:spLocks noChangeShapeType="1"/>
            </p:cNvSpPr>
            <p:nvPr/>
          </p:nvSpPr>
          <p:spPr bwMode="auto">
            <a:xfrm>
              <a:off x="1524" y="3337"/>
              <a:ext cx="671"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40971" name="Line 9"/>
            <p:cNvSpPr>
              <a:spLocks noChangeShapeType="1"/>
            </p:cNvSpPr>
            <p:nvPr/>
          </p:nvSpPr>
          <p:spPr bwMode="auto">
            <a:xfrm>
              <a:off x="3200" y="3337"/>
              <a:ext cx="672"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graphicFrame>
          <p:nvGraphicFramePr>
            <p:cNvPr id="40963" name="Object 3"/>
            <p:cNvGraphicFramePr>
              <a:graphicFrameLocks noChangeAspect="1"/>
            </p:cNvGraphicFramePr>
            <p:nvPr/>
          </p:nvGraphicFramePr>
          <p:xfrm>
            <a:off x="3312" y="2902"/>
            <a:ext cx="318" cy="452"/>
          </p:xfrm>
          <a:graphic>
            <a:graphicData uri="http://schemas.openxmlformats.org/presentationml/2006/ole">
              <mc:AlternateContent xmlns:mc="http://schemas.openxmlformats.org/markup-compatibility/2006">
                <mc:Choice xmlns:v="urn:schemas-microsoft-com:vml" Requires="v">
                  <p:oleObj spid="_x0000_s298021" r:id="rId6" imgW="126780" imgH="164814" progId="">
                    <p:embed/>
                  </p:oleObj>
                </mc:Choice>
                <mc:Fallback>
                  <p:oleObj r:id="rId6" imgW="126780" imgH="164814" progId="">
                    <p:embed/>
                    <p:pic>
                      <p:nvPicPr>
                        <p:cNvPr id="409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902"/>
                          <a:ext cx="318" cy="4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extLst>
      <p:ext uri="{BB962C8B-B14F-4D97-AF65-F5344CB8AC3E}">
        <p14:creationId xmlns:p14="http://schemas.microsoft.com/office/powerpoint/2010/main" val="19274303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500563" y="1800225"/>
            <a:ext cx="2714625" cy="2617788"/>
            <a:chOff x="-2253854" y="548875"/>
            <a:chExt cx="2715682" cy="2618084"/>
          </a:xfrm>
        </p:grpSpPr>
        <p:sp>
          <p:nvSpPr>
            <p:cNvPr id="438" name="Oval 437"/>
            <p:cNvSpPr/>
            <p:nvPr/>
          </p:nvSpPr>
          <p:spPr>
            <a:xfrm>
              <a:off x="-1480441" y="146972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0" name="Oval 439"/>
            <p:cNvSpPr/>
            <p:nvPr/>
          </p:nvSpPr>
          <p:spPr>
            <a:xfrm>
              <a:off x="-1240635" y="18571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1" name="Oval 440"/>
            <p:cNvSpPr/>
            <p:nvPr/>
          </p:nvSpPr>
          <p:spPr>
            <a:xfrm>
              <a:off x="-1698013" y="220800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2" name="Oval 441"/>
            <p:cNvSpPr/>
            <p:nvPr/>
          </p:nvSpPr>
          <p:spPr>
            <a:xfrm>
              <a:off x="-519629" y="192063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3" name="Oval 442"/>
            <p:cNvSpPr/>
            <p:nvPr/>
          </p:nvSpPr>
          <p:spPr>
            <a:xfrm>
              <a:off x="299840" y="251601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4" name="Oval 443"/>
            <p:cNvSpPr/>
            <p:nvPr/>
          </p:nvSpPr>
          <p:spPr>
            <a:xfrm>
              <a:off x="-1002417" y="3009778"/>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5" name="Oval 444"/>
            <p:cNvSpPr/>
            <p:nvPr/>
          </p:nvSpPr>
          <p:spPr>
            <a:xfrm>
              <a:off x="-1146936" y="99183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7" name="Oval 446"/>
            <p:cNvSpPr/>
            <p:nvPr/>
          </p:nvSpPr>
          <p:spPr>
            <a:xfrm>
              <a:off x="-1235871" y="260650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0" name="Oval 449"/>
            <p:cNvSpPr/>
            <p:nvPr/>
          </p:nvSpPr>
          <p:spPr>
            <a:xfrm>
              <a:off x="-745142" y="241598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1" name="Oval 450"/>
            <p:cNvSpPr/>
            <p:nvPr/>
          </p:nvSpPr>
          <p:spPr>
            <a:xfrm>
              <a:off x="-178184" y="213020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2" name="Oval 451"/>
            <p:cNvSpPr/>
            <p:nvPr/>
          </p:nvSpPr>
          <p:spPr>
            <a:xfrm>
              <a:off x="-257590" y="2770039"/>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3" name="Oval 452"/>
            <p:cNvSpPr/>
            <p:nvPr/>
          </p:nvSpPr>
          <p:spPr>
            <a:xfrm>
              <a:off x="-726084" y="13601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4" name="Oval 453"/>
            <p:cNvSpPr/>
            <p:nvPr/>
          </p:nvSpPr>
          <p:spPr>
            <a:xfrm>
              <a:off x="-98778" y="142844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5" name="Oval 454"/>
            <p:cNvSpPr/>
            <p:nvPr/>
          </p:nvSpPr>
          <p:spPr>
            <a:xfrm>
              <a:off x="-513277" y="1060108"/>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6" name="Oval 455"/>
            <p:cNvSpPr/>
            <p:nvPr/>
          </p:nvSpPr>
          <p:spPr>
            <a:xfrm>
              <a:off x="-1637664" y="286530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7" name="Oval 456"/>
            <p:cNvSpPr/>
            <p:nvPr/>
          </p:nvSpPr>
          <p:spPr>
            <a:xfrm>
              <a:off x="-1871118" y="1033118"/>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8" name="Oval 457"/>
            <p:cNvSpPr/>
            <p:nvPr/>
          </p:nvSpPr>
          <p:spPr>
            <a:xfrm>
              <a:off x="-2096631" y="16856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9" name="Oval 458"/>
            <p:cNvSpPr/>
            <p:nvPr/>
          </p:nvSpPr>
          <p:spPr>
            <a:xfrm>
              <a:off x="-1950524" y="2549351"/>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0" name="Oval 459"/>
            <p:cNvSpPr/>
            <p:nvPr/>
          </p:nvSpPr>
          <p:spPr>
            <a:xfrm>
              <a:off x="-2253854" y="218736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1" name="Oval 460"/>
            <p:cNvSpPr/>
            <p:nvPr/>
          </p:nvSpPr>
          <p:spPr>
            <a:xfrm>
              <a:off x="-1507438" y="70605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2" name="Oval 461"/>
            <p:cNvSpPr/>
            <p:nvPr/>
          </p:nvSpPr>
          <p:spPr>
            <a:xfrm>
              <a:off x="304604" y="190157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3" name="Oval 462"/>
            <p:cNvSpPr/>
            <p:nvPr/>
          </p:nvSpPr>
          <p:spPr>
            <a:xfrm>
              <a:off x="-24136" y="9553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4" name="Oval 463"/>
            <p:cNvSpPr/>
            <p:nvPr/>
          </p:nvSpPr>
          <p:spPr>
            <a:xfrm>
              <a:off x="-834076" y="54887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465" name="Straight Connector 464"/>
            <p:cNvCxnSpPr>
              <a:stCxn id="461" idx="5"/>
              <a:endCxn id="445" idx="1"/>
            </p:cNvCxnSpPr>
            <p:nvPr/>
          </p:nvCxnSpPr>
          <p:spPr>
            <a:xfrm>
              <a:off x="-1372449" y="839421"/>
              <a:ext cx="249335" cy="17623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57" idx="6"/>
              <a:endCxn id="453" idx="2"/>
            </p:cNvCxnSpPr>
            <p:nvPr/>
          </p:nvCxnSpPr>
          <p:spPr>
            <a:xfrm>
              <a:off x="-1713894" y="1112502"/>
              <a:ext cx="9878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7" idx="3"/>
              <a:endCxn id="458" idx="0"/>
            </p:cNvCxnSpPr>
            <p:nvPr/>
          </p:nvCxnSpPr>
          <p:spPr>
            <a:xfrm flipH="1">
              <a:off x="-2017225" y="1166483"/>
              <a:ext cx="169929" cy="5191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58" idx="6"/>
              <a:endCxn id="438" idx="3"/>
            </p:cNvCxnSpPr>
            <p:nvPr/>
          </p:nvCxnSpPr>
          <p:spPr>
            <a:xfrm flipV="1">
              <a:off x="-1937819" y="1603094"/>
              <a:ext cx="481200" cy="1603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38" idx="1"/>
              <a:endCxn id="457" idx="5"/>
            </p:cNvCxnSpPr>
            <p:nvPr/>
          </p:nvCxnSpPr>
          <p:spPr>
            <a:xfrm flipH="1" flipV="1">
              <a:off x="-1736127" y="1166483"/>
              <a:ext cx="2795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63" idx="2"/>
              <a:endCxn id="455" idx="6"/>
            </p:cNvCxnSpPr>
            <p:nvPr/>
          </p:nvCxnSpPr>
          <p:spPr>
            <a:xfrm flipH="1">
              <a:off x="-354465" y="1033118"/>
              <a:ext cx="330329" cy="10478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2" idx="4"/>
              <a:endCxn id="451" idx="6"/>
            </p:cNvCxnSpPr>
            <p:nvPr/>
          </p:nvCxnSpPr>
          <p:spPr>
            <a:xfrm flipH="1">
              <a:off x="-20960" y="2058759"/>
              <a:ext cx="403382" cy="14924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43" idx="1"/>
              <a:endCxn id="451" idx="5"/>
            </p:cNvCxnSpPr>
            <p:nvPr/>
          </p:nvCxnSpPr>
          <p:spPr>
            <a:xfrm flipH="1" flipV="1">
              <a:off x="-43194" y="2263569"/>
              <a:ext cx="366855" cy="274669"/>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54" idx="4"/>
              <a:endCxn id="451" idx="0"/>
            </p:cNvCxnSpPr>
            <p:nvPr/>
          </p:nvCxnSpPr>
          <p:spPr>
            <a:xfrm flipH="1">
              <a:off x="-98778" y="1585630"/>
              <a:ext cx="77818" cy="5445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54" idx="5"/>
              <a:endCxn id="462" idx="1"/>
            </p:cNvCxnSpPr>
            <p:nvPr/>
          </p:nvCxnSpPr>
          <p:spPr>
            <a:xfrm>
              <a:off x="34624" y="1561815"/>
              <a:ext cx="292214"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51" idx="2"/>
              <a:endCxn id="442" idx="5"/>
            </p:cNvCxnSpPr>
            <p:nvPr/>
          </p:nvCxnSpPr>
          <p:spPr>
            <a:xfrm flipH="1" flipV="1">
              <a:off x="-386227" y="2053995"/>
              <a:ext cx="208043" cy="1540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54" idx="3"/>
              <a:endCxn id="442" idx="7"/>
            </p:cNvCxnSpPr>
            <p:nvPr/>
          </p:nvCxnSpPr>
          <p:spPr>
            <a:xfrm flipH="1">
              <a:off x="-386227" y="1561815"/>
              <a:ext cx="309683" cy="38263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3" idx="4"/>
              <a:endCxn id="440" idx="7"/>
            </p:cNvCxnSpPr>
            <p:nvPr/>
          </p:nvCxnSpPr>
          <p:spPr>
            <a:xfrm flipH="1">
              <a:off x="-1105645" y="1517359"/>
              <a:ext cx="45737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42" idx="2"/>
              <a:endCxn id="440" idx="6"/>
            </p:cNvCxnSpPr>
            <p:nvPr/>
          </p:nvCxnSpPr>
          <p:spPr>
            <a:xfrm flipH="1" flipV="1">
              <a:off x="-1083411" y="1934920"/>
              <a:ext cx="563782" cy="6350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45" idx="4"/>
              <a:endCxn id="440" idx="0"/>
            </p:cNvCxnSpPr>
            <p:nvPr/>
          </p:nvCxnSpPr>
          <p:spPr>
            <a:xfrm flipH="1">
              <a:off x="-1161229" y="1149018"/>
              <a:ext cx="93698" cy="7081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4" idx="4"/>
              <a:endCxn id="445" idx="6"/>
            </p:cNvCxnSpPr>
            <p:nvPr/>
          </p:nvCxnSpPr>
          <p:spPr>
            <a:xfrm flipH="1">
              <a:off x="-988124" y="706056"/>
              <a:ext cx="233454" cy="36516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4" idx="5"/>
              <a:endCxn id="455" idx="1"/>
            </p:cNvCxnSpPr>
            <p:nvPr/>
          </p:nvCxnSpPr>
          <p:spPr>
            <a:xfrm>
              <a:off x="-699087" y="682240"/>
              <a:ext cx="209632" cy="40009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5" idx="3"/>
              <a:endCxn id="453" idx="7"/>
            </p:cNvCxnSpPr>
            <p:nvPr/>
          </p:nvCxnSpPr>
          <p:spPr>
            <a:xfrm flipH="1">
              <a:off x="-592682" y="1193473"/>
              <a:ext cx="103227" cy="18893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45" idx="5"/>
              <a:endCxn id="453" idx="1"/>
            </p:cNvCxnSpPr>
            <p:nvPr/>
          </p:nvCxnSpPr>
          <p:spPr>
            <a:xfrm>
              <a:off x="-1011946" y="1126790"/>
              <a:ext cx="308095" cy="2556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4"/>
              <a:endCxn id="450" idx="0"/>
            </p:cNvCxnSpPr>
            <p:nvPr/>
          </p:nvCxnSpPr>
          <p:spPr>
            <a:xfrm flipH="1">
              <a:off x="-667324" y="1517359"/>
              <a:ext cx="19057" cy="8986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41" idx="7"/>
              <a:endCxn id="440" idx="3"/>
            </p:cNvCxnSpPr>
            <p:nvPr/>
          </p:nvCxnSpPr>
          <p:spPr>
            <a:xfrm flipV="1">
              <a:off x="-1563023" y="1990488"/>
              <a:ext cx="346210"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60" idx="7"/>
              <a:endCxn id="440" idx="2"/>
            </p:cNvCxnSpPr>
            <p:nvPr/>
          </p:nvCxnSpPr>
          <p:spPr>
            <a:xfrm flipV="1">
              <a:off x="-2118864" y="1934920"/>
              <a:ext cx="878230" cy="27466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60" idx="6"/>
              <a:endCxn id="441" idx="2"/>
            </p:cNvCxnSpPr>
            <p:nvPr/>
          </p:nvCxnSpPr>
          <p:spPr>
            <a:xfrm>
              <a:off x="-2096631" y="2265157"/>
              <a:ext cx="398618" cy="222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59" idx="0"/>
              <a:endCxn id="458" idx="4"/>
            </p:cNvCxnSpPr>
            <p:nvPr/>
          </p:nvCxnSpPr>
          <p:spPr>
            <a:xfrm flipH="1" flipV="1">
              <a:off x="-2017225" y="1842834"/>
              <a:ext cx="146107" cy="7065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60" idx="4"/>
              <a:endCxn id="459" idx="1"/>
            </p:cNvCxnSpPr>
            <p:nvPr/>
          </p:nvCxnSpPr>
          <p:spPr>
            <a:xfrm>
              <a:off x="-2174448" y="2344541"/>
              <a:ext cx="247746" cy="22703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47" idx="0"/>
              <a:endCxn id="440" idx="4"/>
            </p:cNvCxnSpPr>
            <p:nvPr/>
          </p:nvCxnSpPr>
          <p:spPr>
            <a:xfrm flipH="1" flipV="1">
              <a:off x="-1161229" y="2014304"/>
              <a:ext cx="3176" cy="59220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0" idx="3"/>
              <a:endCxn id="447" idx="6"/>
            </p:cNvCxnSpPr>
            <p:nvPr/>
          </p:nvCxnSpPr>
          <p:spPr>
            <a:xfrm flipH="1">
              <a:off x="-1078647" y="2550939"/>
              <a:ext cx="355738" cy="13336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450" idx="1"/>
              <a:endCxn id="440" idx="5"/>
            </p:cNvCxnSpPr>
            <p:nvPr/>
          </p:nvCxnSpPr>
          <p:spPr>
            <a:xfrm flipH="1" flipV="1">
              <a:off x="-1105645" y="1990488"/>
              <a:ext cx="382737" cy="44931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456" idx="0"/>
              <a:endCxn id="441" idx="4"/>
            </p:cNvCxnSpPr>
            <p:nvPr/>
          </p:nvCxnSpPr>
          <p:spPr>
            <a:xfrm flipH="1" flipV="1">
              <a:off x="-1618607" y="2365180"/>
              <a:ext cx="60348" cy="5001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447" idx="1"/>
              <a:endCxn id="438" idx="4"/>
            </p:cNvCxnSpPr>
            <p:nvPr/>
          </p:nvCxnSpPr>
          <p:spPr>
            <a:xfrm flipH="1" flipV="1">
              <a:off x="-1401035" y="1626910"/>
              <a:ext cx="187398" cy="100182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452" idx="1"/>
              <a:endCxn id="450" idx="5"/>
            </p:cNvCxnSpPr>
            <p:nvPr/>
          </p:nvCxnSpPr>
          <p:spPr>
            <a:xfrm flipH="1" flipV="1">
              <a:off x="-611740" y="2550939"/>
              <a:ext cx="377972"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452" idx="0"/>
              <a:endCxn id="451" idx="4"/>
            </p:cNvCxnSpPr>
            <p:nvPr/>
          </p:nvCxnSpPr>
          <p:spPr>
            <a:xfrm flipV="1">
              <a:off x="-178184" y="2287385"/>
              <a:ext cx="79406" cy="48265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42" idx="1"/>
              <a:endCxn id="438" idx="6"/>
            </p:cNvCxnSpPr>
            <p:nvPr/>
          </p:nvCxnSpPr>
          <p:spPr>
            <a:xfrm flipH="1" flipV="1">
              <a:off x="-1321629" y="1547526"/>
              <a:ext cx="824234" cy="3969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44" idx="7"/>
              <a:endCxn id="450" idx="4"/>
            </p:cNvCxnSpPr>
            <p:nvPr/>
          </p:nvCxnSpPr>
          <p:spPr>
            <a:xfrm flipV="1">
              <a:off x="-867427" y="2573167"/>
              <a:ext cx="200103" cy="4604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52" idx="2"/>
              <a:endCxn id="447" idx="5"/>
            </p:cNvCxnSpPr>
            <p:nvPr/>
          </p:nvCxnSpPr>
          <p:spPr>
            <a:xfrm flipH="1" flipV="1">
              <a:off x="-1102469" y="2739873"/>
              <a:ext cx="844879" cy="10796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444" idx="2"/>
              <a:endCxn id="456" idx="5"/>
            </p:cNvCxnSpPr>
            <p:nvPr/>
          </p:nvCxnSpPr>
          <p:spPr>
            <a:xfrm flipH="1" flipV="1">
              <a:off x="-1502675" y="2998665"/>
              <a:ext cx="500258" cy="9049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456" idx="7"/>
              <a:endCxn id="440" idx="4"/>
            </p:cNvCxnSpPr>
            <p:nvPr/>
          </p:nvCxnSpPr>
          <p:spPr>
            <a:xfrm flipV="1">
              <a:off x="-1502675" y="2014304"/>
              <a:ext cx="341446" cy="87322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53" idx="5"/>
              <a:endCxn id="442" idx="0"/>
            </p:cNvCxnSpPr>
            <p:nvPr/>
          </p:nvCxnSpPr>
          <p:spPr>
            <a:xfrm>
              <a:off x="-592682" y="1493545"/>
              <a:ext cx="150871" cy="42708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442" idx="4"/>
              <a:endCxn id="450" idx="7"/>
            </p:cNvCxnSpPr>
            <p:nvPr/>
          </p:nvCxnSpPr>
          <p:spPr>
            <a:xfrm flipH="1">
              <a:off x="-611740" y="2077811"/>
              <a:ext cx="16992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447" idx="7"/>
              <a:endCxn id="453" idx="4"/>
            </p:cNvCxnSpPr>
            <p:nvPr/>
          </p:nvCxnSpPr>
          <p:spPr>
            <a:xfrm flipV="1">
              <a:off x="-1102469" y="1517359"/>
              <a:ext cx="454202" cy="111137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447" idx="4"/>
              <a:endCxn id="444" idx="1"/>
            </p:cNvCxnSpPr>
            <p:nvPr/>
          </p:nvCxnSpPr>
          <p:spPr>
            <a:xfrm>
              <a:off x="-1158052" y="2763688"/>
              <a:ext cx="179457" cy="26990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443" idx="2"/>
              <a:endCxn id="450" idx="6"/>
            </p:cNvCxnSpPr>
            <p:nvPr/>
          </p:nvCxnSpPr>
          <p:spPr>
            <a:xfrm flipH="1" flipV="1">
              <a:off x="-587919" y="2495370"/>
              <a:ext cx="887759" cy="9843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441" idx="6"/>
              <a:endCxn id="450" idx="2"/>
            </p:cNvCxnSpPr>
            <p:nvPr/>
          </p:nvCxnSpPr>
          <p:spPr>
            <a:xfrm>
              <a:off x="-1540789" y="2287385"/>
              <a:ext cx="795648" cy="20798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459" idx="6"/>
              <a:endCxn id="447" idx="2"/>
            </p:cNvCxnSpPr>
            <p:nvPr/>
          </p:nvCxnSpPr>
          <p:spPr>
            <a:xfrm>
              <a:off x="-1791712" y="2627148"/>
              <a:ext cx="555841" cy="571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53" idx="6"/>
              <a:endCxn id="454" idx="2"/>
            </p:cNvCxnSpPr>
            <p:nvPr/>
          </p:nvCxnSpPr>
          <p:spPr>
            <a:xfrm>
              <a:off x="-568861" y="1437976"/>
              <a:ext cx="470083" cy="682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438" idx="0"/>
              <a:endCxn id="461" idx="4"/>
            </p:cNvCxnSpPr>
            <p:nvPr/>
          </p:nvCxnSpPr>
          <p:spPr>
            <a:xfrm flipH="1" flipV="1">
              <a:off x="-1428033" y="863236"/>
              <a:ext cx="26998" cy="60649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442" idx="1"/>
              <a:endCxn id="445" idx="4"/>
            </p:cNvCxnSpPr>
            <p:nvPr/>
          </p:nvCxnSpPr>
          <p:spPr>
            <a:xfrm flipH="1" flipV="1">
              <a:off x="-1067530" y="1149018"/>
              <a:ext cx="570135" cy="7954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00563" y="1800225"/>
            <a:ext cx="2714625" cy="2617788"/>
            <a:chOff x="-3095399" y="2630310"/>
            <a:chExt cx="2715682" cy="2618084"/>
          </a:xfrm>
        </p:grpSpPr>
        <p:sp>
          <p:nvSpPr>
            <p:cNvPr id="664" name="Oval 663"/>
            <p:cNvSpPr/>
            <p:nvPr/>
          </p:nvSpPr>
          <p:spPr>
            <a:xfrm>
              <a:off x="-2321986" y="355116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5" name="Oval 664"/>
            <p:cNvSpPr/>
            <p:nvPr/>
          </p:nvSpPr>
          <p:spPr>
            <a:xfrm>
              <a:off x="-2082163" y="3938558"/>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6" name="Oval 665"/>
            <p:cNvSpPr/>
            <p:nvPr/>
          </p:nvSpPr>
          <p:spPr>
            <a:xfrm>
              <a:off x="-2539558" y="428943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7" name="Oval 666"/>
            <p:cNvSpPr/>
            <p:nvPr/>
          </p:nvSpPr>
          <p:spPr>
            <a:xfrm>
              <a:off x="-1361174" y="400206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8" name="Oval 667"/>
            <p:cNvSpPr/>
            <p:nvPr/>
          </p:nvSpPr>
          <p:spPr>
            <a:xfrm>
              <a:off x="-541677" y="4597283"/>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9" name="Oval 668"/>
            <p:cNvSpPr/>
            <p:nvPr/>
          </p:nvSpPr>
          <p:spPr>
            <a:xfrm>
              <a:off x="-1843962" y="509121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0" name="Oval 669"/>
            <p:cNvSpPr/>
            <p:nvPr/>
          </p:nvSpPr>
          <p:spPr>
            <a:xfrm>
              <a:off x="-1988481" y="307327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1" name="Oval 670"/>
            <p:cNvSpPr/>
            <p:nvPr/>
          </p:nvSpPr>
          <p:spPr>
            <a:xfrm>
              <a:off x="-2077416" y="468794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2" name="Oval 671"/>
            <p:cNvSpPr/>
            <p:nvPr/>
          </p:nvSpPr>
          <p:spPr>
            <a:xfrm>
              <a:off x="-1586687" y="44974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3" name="Oval 672"/>
            <p:cNvSpPr/>
            <p:nvPr/>
          </p:nvSpPr>
          <p:spPr>
            <a:xfrm>
              <a:off x="-1019729" y="421163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4" name="Oval 673"/>
            <p:cNvSpPr/>
            <p:nvPr/>
          </p:nvSpPr>
          <p:spPr>
            <a:xfrm>
              <a:off x="-1099135" y="485147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5" name="Oval 674"/>
            <p:cNvSpPr/>
            <p:nvPr/>
          </p:nvSpPr>
          <p:spPr>
            <a:xfrm>
              <a:off x="-1567629" y="344161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6" name="Oval 675"/>
            <p:cNvSpPr/>
            <p:nvPr/>
          </p:nvSpPr>
          <p:spPr>
            <a:xfrm>
              <a:off x="-940323" y="350988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7" name="Oval 676"/>
            <p:cNvSpPr/>
            <p:nvPr/>
          </p:nvSpPr>
          <p:spPr>
            <a:xfrm>
              <a:off x="-1354822" y="3141543"/>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8" name="Oval 677"/>
            <p:cNvSpPr/>
            <p:nvPr/>
          </p:nvSpPr>
          <p:spPr>
            <a:xfrm>
              <a:off x="-2479209" y="49467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9" name="Oval 678"/>
            <p:cNvSpPr/>
            <p:nvPr/>
          </p:nvSpPr>
          <p:spPr>
            <a:xfrm>
              <a:off x="-2712663" y="311455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0" name="Oval 679"/>
            <p:cNvSpPr/>
            <p:nvPr/>
          </p:nvSpPr>
          <p:spPr>
            <a:xfrm>
              <a:off x="-2938176" y="376708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1" name="Oval 680"/>
            <p:cNvSpPr/>
            <p:nvPr/>
          </p:nvSpPr>
          <p:spPr>
            <a:xfrm>
              <a:off x="-2792069" y="463078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2" name="Oval 681"/>
            <p:cNvSpPr/>
            <p:nvPr/>
          </p:nvSpPr>
          <p:spPr>
            <a:xfrm>
              <a:off x="-3095399" y="426879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3" name="Oval 682"/>
            <p:cNvSpPr/>
            <p:nvPr/>
          </p:nvSpPr>
          <p:spPr>
            <a:xfrm>
              <a:off x="-2348983" y="278749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4" name="Oval 683"/>
            <p:cNvSpPr/>
            <p:nvPr/>
          </p:nvSpPr>
          <p:spPr>
            <a:xfrm>
              <a:off x="-536941" y="398301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5" name="Oval 684"/>
            <p:cNvSpPr/>
            <p:nvPr/>
          </p:nvSpPr>
          <p:spPr>
            <a:xfrm>
              <a:off x="-865681" y="303675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6" name="Oval 685"/>
            <p:cNvSpPr/>
            <p:nvPr/>
          </p:nvSpPr>
          <p:spPr>
            <a:xfrm>
              <a:off x="-1675621" y="263031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687" name="Straight Connector 686"/>
            <p:cNvCxnSpPr>
              <a:stCxn id="683" idx="5"/>
              <a:endCxn id="670" idx="1"/>
            </p:cNvCxnSpPr>
            <p:nvPr/>
          </p:nvCxnSpPr>
          <p:spPr>
            <a:xfrm>
              <a:off x="-2213994" y="2920856"/>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8" name="Straight Connector 687"/>
            <p:cNvCxnSpPr>
              <a:stCxn id="679" idx="6"/>
              <a:endCxn id="675" idx="2"/>
            </p:cNvCxnSpPr>
            <p:nvPr/>
          </p:nvCxnSpPr>
          <p:spPr>
            <a:xfrm>
              <a:off x="-2555439" y="319393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688"/>
            <p:cNvCxnSpPr>
              <a:stCxn id="679" idx="3"/>
              <a:endCxn id="680" idx="0"/>
            </p:cNvCxnSpPr>
            <p:nvPr/>
          </p:nvCxnSpPr>
          <p:spPr>
            <a:xfrm flipH="1">
              <a:off x="-2858770" y="324791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0" name="Straight Connector 689"/>
            <p:cNvCxnSpPr>
              <a:stCxn id="680" idx="6"/>
              <a:endCxn id="664" idx="3"/>
            </p:cNvCxnSpPr>
            <p:nvPr/>
          </p:nvCxnSpPr>
          <p:spPr>
            <a:xfrm flipV="1">
              <a:off x="-2779364" y="368452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64" idx="1"/>
              <a:endCxn id="679" idx="5"/>
            </p:cNvCxnSpPr>
            <p:nvPr/>
          </p:nvCxnSpPr>
          <p:spPr>
            <a:xfrm flipH="1" flipV="1">
              <a:off x="-2577672" y="324791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5" idx="2"/>
              <a:endCxn id="677" idx="6"/>
            </p:cNvCxnSpPr>
            <p:nvPr/>
          </p:nvCxnSpPr>
          <p:spPr>
            <a:xfrm flipH="1">
              <a:off x="-1196010" y="311455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p:cNvCxnSpPr>
              <a:stCxn id="684" idx="4"/>
              <a:endCxn id="673" idx="6"/>
            </p:cNvCxnSpPr>
            <p:nvPr/>
          </p:nvCxnSpPr>
          <p:spPr>
            <a:xfrm flipH="1">
              <a:off x="-862505" y="414019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p:cNvCxnSpPr>
              <a:endCxn id="673" idx="5"/>
            </p:cNvCxnSpPr>
            <p:nvPr/>
          </p:nvCxnSpPr>
          <p:spPr>
            <a:xfrm flipH="1" flipV="1">
              <a:off x="-884739" y="434500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694"/>
            <p:cNvCxnSpPr>
              <a:stCxn id="676" idx="4"/>
              <a:endCxn id="673" idx="0"/>
            </p:cNvCxnSpPr>
            <p:nvPr/>
          </p:nvCxnSpPr>
          <p:spPr>
            <a:xfrm flipH="1">
              <a:off x="-940323" y="366706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695"/>
            <p:cNvCxnSpPr>
              <a:stCxn id="676" idx="5"/>
              <a:endCxn id="684" idx="1"/>
            </p:cNvCxnSpPr>
            <p:nvPr/>
          </p:nvCxnSpPr>
          <p:spPr>
            <a:xfrm>
              <a:off x="-806921" y="364325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73" idx="2"/>
              <a:endCxn id="667" idx="5"/>
            </p:cNvCxnSpPr>
            <p:nvPr/>
          </p:nvCxnSpPr>
          <p:spPr>
            <a:xfrm flipH="1" flipV="1">
              <a:off x="-1227772" y="413543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76" idx="3"/>
              <a:endCxn id="667" idx="7"/>
            </p:cNvCxnSpPr>
            <p:nvPr/>
          </p:nvCxnSpPr>
          <p:spPr>
            <a:xfrm flipH="1">
              <a:off x="-1227772" y="364325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75" idx="4"/>
            </p:cNvCxnSpPr>
            <p:nvPr/>
          </p:nvCxnSpPr>
          <p:spPr>
            <a:xfrm flipH="1">
              <a:off x="-1947190" y="359879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67" idx="2"/>
            </p:cNvCxnSpPr>
            <p:nvPr/>
          </p:nvCxnSpPr>
          <p:spPr>
            <a:xfrm flipH="1" flipV="1">
              <a:off x="-1924956" y="401635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70" idx="4"/>
            </p:cNvCxnSpPr>
            <p:nvPr/>
          </p:nvCxnSpPr>
          <p:spPr>
            <a:xfrm flipH="1">
              <a:off x="-2002774" y="323045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4"/>
              <a:endCxn id="670" idx="6"/>
            </p:cNvCxnSpPr>
            <p:nvPr/>
          </p:nvCxnSpPr>
          <p:spPr>
            <a:xfrm flipH="1">
              <a:off x="-1829669" y="2787491"/>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6" idx="5"/>
              <a:endCxn id="677" idx="1"/>
            </p:cNvCxnSpPr>
            <p:nvPr/>
          </p:nvCxnSpPr>
          <p:spPr>
            <a:xfrm>
              <a:off x="-1540632" y="276367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7" idx="3"/>
              <a:endCxn id="675" idx="7"/>
            </p:cNvCxnSpPr>
            <p:nvPr/>
          </p:nvCxnSpPr>
          <p:spPr>
            <a:xfrm flipH="1">
              <a:off x="-1434227" y="327490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70" idx="5"/>
              <a:endCxn id="675" idx="1"/>
            </p:cNvCxnSpPr>
            <p:nvPr/>
          </p:nvCxnSpPr>
          <p:spPr>
            <a:xfrm>
              <a:off x="-1853491" y="320822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5" idx="4"/>
              <a:endCxn id="672" idx="0"/>
            </p:cNvCxnSpPr>
            <p:nvPr/>
          </p:nvCxnSpPr>
          <p:spPr>
            <a:xfrm flipH="1">
              <a:off x="-1508869" y="359879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66" idx="7"/>
            </p:cNvCxnSpPr>
            <p:nvPr/>
          </p:nvCxnSpPr>
          <p:spPr>
            <a:xfrm flipV="1">
              <a:off x="-2404568" y="407192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82" idx="7"/>
            </p:cNvCxnSpPr>
            <p:nvPr/>
          </p:nvCxnSpPr>
          <p:spPr>
            <a:xfrm flipV="1">
              <a:off x="-2960409" y="401635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82" idx="6"/>
              <a:endCxn id="666" idx="2"/>
            </p:cNvCxnSpPr>
            <p:nvPr/>
          </p:nvCxnSpPr>
          <p:spPr>
            <a:xfrm>
              <a:off x="-2938176" y="434659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81" idx="0"/>
              <a:endCxn id="680" idx="4"/>
            </p:cNvCxnSpPr>
            <p:nvPr/>
          </p:nvCxnSpPr>
          <p:spPr>
            <a:xfrm flipH="1" flipV="1">
              <a:off x="-2858770" y="392426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82" idx="4"/>
              <a:endCxn id="681" idx="1"/>
            </p:cNvCxnSpPr>
            <p:nvPr/>
          </p:nvCxnSpPr>
          <p:spPr>
            <a:xfrm>
              <a:off x="-3015993" y="442597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2" name="Straight Connector 711"/>
            <p:cNvCxnSpPr>
              <a:stCxn id="671" idx="0"/>
            </p:cNvCxnSpPr>
            <p:nvPr/>
          </p:nvCxnSpPr>
          <p:spPr>
            <a:xfrm flipH="1" flipV="1">
              <a:off x="-2002774" y="409573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3" name="Straight Connector 712"/>
            <p:cNvCxnSpPr>
              <a:stCxn id="672" idx="3"/>
              <a:endCxn id="671" idx="6"/>
            </p:cNvCxnSpPr>
            <p:nvPr/>
          </p:nvCxnSpPr>
          <p:spPr>
            <a:xfrm flipH="1">
              <a:off x="-1920192" y="463237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4" name="Straight Connector 713"/>
            <p:cNvCxnSpPr>
              <a:stCxn id="672" idx="1"/>
            </p:cNvCxnSpPr>
            <p:nvPr/>
          </p:nvCxnSpPr>
          <p:spPr>
            <a:xfrm flipH="1" flipV="1">
              <a:off x="-1947190" y="407192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p:cNvCxnSpPr>
              <a:stCxn id="678" idx="0"/>
              <a:endCxn id="666" idx="4"/>
            </p:cNvCxnSpPr>
            <p:nvPr/>
          </p:nvCxnSpPr>
          <p:spPr>
            <a:xfrm flipH="1" flipV="1">
              <a:off x="-2460152" y="444661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p:cNvCxnSpPr>
              <a:stCxn id="671" idx="1"/>
              <a:endCxn id="664" idx="4"/>
            </p:cNvCxnSpPr>
            <p:nvPr/>
          </p:nvCxnSpPr>
          <p:spPr>
            <a:xfrm flipH="1" flipV="1">
              <a:off x="-2242580" y="370834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674" idx="1"/>
              <a:endCxn id="672" idx="5"/>
            </p:cNvCxnSpPr>
            <p:nvPr/>
          </p:nvCxnSpPr>
          <p:spPr>
            <a:xfrm flipH="1" flipV="1">
              <a:off x="-1453285" y="463237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674" idx="0"/>
              <a:endCxn id="673" idx="4"/>
            </p:cNvCxnSpPr>
            <p:nvPr/>
          </p:nvCxnSpPr>
          <p:spPr>
            <a:xfrm flipV="1">
              <a:off x="-1019729" y="436882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p:cNvCxnSpPr>
              <a:stCxn id="667" idx="1"/>
              <a:endCxn id="664" idx="6"/>
            </p:cNvCxnSpPr>
            <p:nvPr/>
          </p:nvCxnSpPr>
          <p:spPr>
            <a:xfrm flipH="1" flipV="1">
              <a:off x="-2163174" y="362896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p:cNvCxnSpPr>
              <a:stCxn id="669" idx="7"/>
              <a:endCxn id="672" idx="4"/>
            </p:cNvCxnSpPr>
            <p:nvPr/>
          </p:nvCxnSpPr>
          <p:spPr>
            <a:xfrm flipV="1">
              <a:off x="-1708972" y="465460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1" name="Straight Connector 720"/>
            <p:cNvCxnSpPr>
              <a:stCxn id="674" idx="2"/>
              <a:endCxn id="671" idx="5"/>
            </p:cNvCxnSpPr>
            <p:nvPr/>
          </p:nvCxnSpPr>
          <p:spPr>
            <a:xfrm flipH="1" flipV="1">
              <a:off x="-1944014" y="482130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2" name="Straight Connector 721"/>
            <p:cNvCxnSpPr>
              <a:stCxn id="669" idx="2"/>
              <a:endCxn id="678" idx="5"/>
            </p:cNvCxnSpPr>
            <p:nvPr/>
          </p:nvCxnSpPr>
          <p:spPr>
            <a:xfrm flipH="1" flipV="1">
              <a:off x="-2344220" y="508010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3" name="Straight Connector 722"/>
            <p:cNvCxnSpPr>
              <a:stCxn id="678" idx="7"/>
            </p:cNvCxnSpPr>
            <p:nvPr/>
          </p:nvCxnSpPr>
          <p:spPr>
            <a:xfrm flipV="1">
              <a:off x="-2344220" y="409573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675" idx="5"/>
              <a:endCxn id="667" idx="0"/>
            </p:cNvCxnSpPr>
            <p:nvPr/>
          </p:nvCxnSpPr>
          <p:spPr>
            <a:xfrm>
              <a:off x="-1434227" y="357498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667" idx="4"/>
              <a:endCxn id="672" idx="7"/>
            </p:cNvCxnSpPr>
            <p:nvPr/>
          </p:nvCxnSpPr>
          <p:spPr>
            <a:xfrm flipH="1">
              <a:off x="-1453285" y="415924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6" name="Straight Connector 725"/>
            <p:cNvCxnSpPr>
              <a:stCxn id="671" idx="7"/>
              <a:endCxn id="675" idx="4"/>
            </p:cNvCxnSpPr>
            <p:nvPr/>
          </p:nvCxnSpPr>
          <p:spPr>
            <a:xfrm flipV="1">
              <a:off x="-1944014" y="359879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7" name="Straight Connector 726"/>
            <p:cNvCxnSpPr>
              <a:stCxn id="671" idx="4"/>
              <a:endCxn id="669" idx="1"/>
            </p:cNvCxnSpPr>
            <p:nvPr/>
          </p:nvCxnSpPr>
          <p:spPr>
            <a:xfrm>
              <a:off x="-1999597" y="484512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p:cNvCxnSpPr>
              <a:endCxn id="672" idx="6"/>
            </p:cNvCxnSpPr>
            <p:nvPr/>
          </p:nvCxnSpPr>
          <p:spPr>
            <a:xfrm flipH="1" flipV="1">
              <a:off x="-1429464" y="457680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p:cNvCxnSpPr>
              <a:stCxn id="666" idx="6"/>
              <a:endCxn id="672" idx="2"/>
            </p:cNvCxnSpPr>
            <p:nvPr/>
          </p:nvCxnSpPr>
          <p:spPr>
            <a:xfrm>
              <a:off x="-2382334" y="436882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p:cNvCxnSpPr>
              <a:stCxn id="681" idx="6"/>
              <a:endCxn id="671" idx="2"/>
            </p:cNvCxnSpPr>
            <p:nvPr/>
          </p:nvCxnSpPr>
          <p:spPr>
            <a:xfrm>
              <a:off x="-2633257" y="470858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675" idx="6"/>
              <a:endCxn id="676" idx="2"/>
            </p:cNvCxnSpPr>
            <p:nvPr/>
          </p:nvCxnSpPr>
          <p:spPr>
            <a:xfrm>
              <a:off x="-1410406" y="351941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664" idx="0"/>
              <a:endCxn id="683" idx="4"/>
            </p:cNvCxnSpPr>
            <p:nvPr/>
          </p:nvCxnSpPr>
          <p:spPr>
            <a:xfrm flipH="1" flipV="1">
              <a:off x="-2269578" y="2944671"/>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p:cNvCxnSpPr>
              <a:stCxn id="670" idx="4"/>
              <a:endCxn id="667" idx="1"/>
            </p:cNvCxnSpPr>
            <p:nvPr/>
          </p:nvCxnSpPr>
          <p:spPr>
            <a:xfrm>
              <a:off x="-1909075" y="323045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1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FADB316-6E42-4D14-ABE7-66B30DCC8E04}"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1" name="Content Placeholder 293"/>
          <p:cNvSpPr txBox="1">
            <a:spLocks/>
          </p:cNvSpPr>
          <p:nvPr/>
        </p:nvSpPr>
        <p:spPr bwMode="auto">
          <a:xfrm>
            <a:off x="323850" y="4616450"/>
            <a:ext cx="8352606" cy="1620838"/>
          </a:xfrm>
          <a:prstGeom prst="rect">
            <a:avLst/>
          </a:prstGeom>
          <a:noFill/>
          <a:ln w="9525">
            <a:noFill/>
            <a:miter lim="800000"/>
            <a:headEnd/>
            <a:tailEnd/>
          </a:ln>
        </p:spPr>
        <p:txBody>
          <a:bodyPr/>
          <a:lstStyle/>
          <a:p>
            <a:pPr marL="80963" marR="0" lvl="0" indent="0" algn="l" defTabSz="457200" rtl="0" eaLnBrk="0" fontAlgn="base" latinLnBrk="0" hangingPunct="0">
              <a:lnSpc>
                <a:spcPct val="150000"/>
              </a:lnSpc>
              <a:spcBef>
                <a:spcPts val="600"/>
              </a:spcBef>
              <a:spcAft>
                <a:spcPct val="0"/>
              </a:spcAft>
              <a:buClr>
                <a:srgbClr val="00CC99"/>
              </a:buClr>
              <a:buSzPct val="100000"/>
              <a:buFont typeface="Times New Roman" pitchFamily="18" charset="0"/>
              <a:buNone/>
              <a:tabLst/>
              <a:defRPr/>
            </a:pPr>
            <a:endParaRPr kumimoji="0" lang="he-IL" sz="2800" b="0" i="0" u="none" strike="noStrike" kern="1200" cap="none" spc="0" normalizeH="0" baseline="0" noProof="0" dirty="0">
              <a:ln>
                <a:noFill/>
              </a:ln>
              <a:solidFill>
                <a:srgbClr val="33475F"/>
              </a:solidFill>
              <a:effectLst/>
              <a:uLnTx/>
              <a:uFillTx/>
              <a:latin typeface="Gill Sans MT" pitchFamily="34" charset="0"/>
              <a:cs typeface="Arial" pitchFamily="34" charset="0"/>
            </a:endParaRPr>
          </a:p>
        </p:txBody>
      </p:sp>
      <p:grpSp>
        <p:nvGrpSpPr>
          <p:cNvPr id="4" name="Group 12"/>
          <p:cNvGrpSpPr>
            <a:grpSpLocks/>
          </p:cNvGrpSpPr>
          <p:nvPr/>
        </p:nvGrpSpPr>
        <p:grpSpPr bwMode="auto">
          <a:xfrm>
            <a:off x="4500563" y="1800225"/>
            <a:ext cx="2714625" cy="2617788"/>
            <a:chOff x="-2916832" y="3384454"/>
            <a:chExt cx="2715682" cy="2618084"/>
          </a:xfrm>
        </p:grpSpPr>
        <p:sp>
          <p:nvSpPr>
            <p:cNvPr id="150" name="Oval 149"/>
            <p:cNvSpPr/>
            <p:nvPr/>
          </p:nvSpPr>
          <p:spPr>
            <a:xfrm>
              <a:off x="-2143419" y="430530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1" name="Oval 150"/>
            <p:cNvSpPr/>
            <p:nvPr/>
          </p:nvSpPr>
          <p:spPr>
            <a:xfrm>
              <a:off x="-1903613" y="4692702"/>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2" name="Oval 151"/>
            <p:cNvSpPr/>
            <p:nvPr/>
          </p:nvSpPr>
          <p:spPr>
            <a:xfrm>
              <a:off x="-2360991" y="50435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3" name="Oval 152"/>
            <p:cNvSpPr/>
            <p:nvPr/>
          </p:nvSpPr>
          <p:spPr>
            <a:xfrm>
              <a:off x="-1182607" y="4756209"/>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4" name="Oval 153"/>
            <p:cNvSpPr/>
            <p:nvPr/>
          </p:nvSpPr>
          <p:spPr>
            <a:xfrm>
              <a:off x="-363110" y="535142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5" name="Oval 154"/>
            <p:cNvSpPr/>
            <p:nvPr/>
          </p:nvSpPr>
          <p:spPr>
            <a:xfrm>
              <a:off x="-1665395" y="5845357"/>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6" name="Oval 155"/>
            <p:cNvSpPr/>
            <p:nvPr/>
          </p:nvSpPr>
          <p:spPr>
            <a:xfrm>
              <a:off x="-1809566" y="3828158"/>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7" name="Oval 156"/>
            <p:cNvSpPr/>
            <p:nvPr/>
          </p:nvSpPr>
          <p:spPr>
            <a:xfrm>
              <a:off x="-1899388" y="5441796"/>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8" name="Oval 157"/>
            <p:cNvSpPr/>
            <p:nvPr/>
          </p:nvSpPr>
          <p:spPr>
            <a:xfrm>
              <a:off x="-1408551" y="525193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9" name="Oval 158"/>
            <p:cNvSpPr/>
            <p:nvPr/>
          </p:nvSpPr>
          <p:spPr>
            <a:xfrm>
              <a:off x="-841163" y="496571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0" name="Oval 159"/>
            <p:cNvSpPr/>
            <p:nvPr/>
          </p:nvSpPr>
          <p:spPr>
            <a:xfrm>
              <a:off x="-920568" y="560561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1" name="Oval 160"/>
            <p:cNvSpPr/>
            <p:nvPr/>
          </p:nvSpPr>
          <p:spPr>
            <a:xfrm>
              <a:off x="-1389496" y="4195482"/>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2" name="Oval 161"/>
            <p:cNvSpPr/>
            <p:nvPr/>
          </p:nvSpPr>
          <p:spPr>
            <a:xfrm>
              <a:off x="-761756" y="426402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3" name="Oval 162"/>
            <p:cNvSpPr/>
            <p:nvPr/>
          </p:nvSpPr>
          <p:spPr>
            <a:xfrm>
              <a:off x="-1175555" y="389496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4" name="Oval 163"/>
            <p:cNvSpPr/>
            <p:nvPr/>
          </p:nvSpPr>
          <p:spPr>
            <a:xfrm>
              <a:off x="-2300642" y="570087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5" name="Oval 164"/>
            <p:cNvSpPr/>
            <p:nvPr/>
          </p:nvSpPr>
          <p:spPr>
            <a:xfrm>
              <a:off x="-2534096" y="3868697"/>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6" name="Oval 165"/>
            <p:cNvSpPr/>
            <p:nvPr/>
          </p:nvSpPr>
          <p:spPr>
            <a:xfrm>
              <a:off x="-2759609" y="452123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7" name="Oval 166"/>
            <p:cNvSpPr/>
            <p:nvPr/>
          </p:nvSpPr>
          <p:spPr>
            <a:xfrm>
              <a:off x="-2613502" y="538493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8" name="Oval 167"/>
            <p:cNvSpPr/>
            <p:nvPr/>
          </p:nvSpPr>
          <p:spPr>
            <a:xfrm>
              <a:off x="-2916832" y="502271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9" name="Oval 168"/>
            <p:cNvSpPr/>
            <p:nvPr/>
          </p:nvSpPr>
          <p:spPr>
            <a:xfrm>
              <a:off x="-2170416" y="35416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0" name="Oval 169"/>
            <p:cNvSpPr/>
            <p:nvPr/>
          </p:nvSpPr>
          <p:spPr>
            <a:xfrm>
              <a:off x="-358374" y="4737157"/>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1" name="Oval 170"/>
            <p:cNvSpPr/>
            <p:nvPr/>
          </p:nvSpPr>
          <p:spPr>
            <a:xfrm>
              <a:off x="-687114" y="379090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2" name="Oval 171"/>
            <p:cNvSpPr/>
            <p:nvPr/>
          </p:nvSpPr>
          <p:spPr>
            <a:xfrm>
              <a:off x="-1497054" y="33844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173" name="Straight Connector 172"/>
            <p:cNvCxnSpPr>
              <a:stCxn id="169" idx="5"/>
            </p:cNvCxnSpPr>
            <p:nvPr/>
          </p:nvCxnSpPr>
          <p:spPr>
            <a:xfrm>
              <a:off x="-2035427" y="3675000"/>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6"/>
            </p:cNvCxnSpPr>
            <p:nvPr/>
          </p:nvCxnSpPr>
          <p:spPr>
            <a:xfrm>
              <a:off x="-2376872" y="3948081"/>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5" idx="3"/>
              <a:endCxn id="166" idx="0"/>
            </p:cNvCxnSpPr>
            <p:nvPr/>
          </p:nvCxnSpPr>
          <p:spPr>
            <a:xfrm flipH="1">
              <a:off x="-2680203" y="4002062"/>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6" idx="6"/>
              <a:endCxn id="150" idx="3"/>
            </p:cNvCxnSpPr>
            <p:nvPr/>
          </p:nvCxnSpPr>
          <p:spPr>
            <a:xfrm flipV="1">
              <a:off x="-2600797" y="4438673"/>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1"/>
              <a:endCxn id="165" idx="5"/>
            </p:cNvCxnSpPr>
            <p:nvPr/>
          </p:nvCxnSpPr>
          <p:spPr>
            <a:xfrm flipH="1" flipV="1">
              <a:off x="-2399105" y="4002062"/>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1" idx="2"/>
            </p:cNvCxnSpPr>
            <p:nvPr/>
          </p:nvCxnSpPr>
          <p:spPr>
            <a:xfrm flipH="1">
              <a:off x="-1017443" y="3868697"/>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0" idx="4"/>
            </p:cNvCxnSpPr>
            <p:nvPr/>
          </p:nvCxnSpPr>
          <p:spPr>
            <a:xfrm flipH="1">
              <a:off x="-683938" y="4894338"/>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06172" y="5099148"/>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4"/>
            </p:cNvCxnSpPr>
            <p:nvPr/>
          </p:nvCxnSpPr>
          <p:spPr>
            <a:xfrm flipH="1">
              <a:off x="-761756" y="4421209"/>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5"/>
              <a:endCxn id="170" idx="1"/>
            </p:cNvCxnSpPr>
            <p:nvPr/>
          </p:nvCxnSpPr>
          <p:spPr>
            <a:xfrm>
              <a:off x="-628354" y="4397394"/>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53" idx="5"/>
            </p:cNvCxnSpPr>
            <p:nvPr/>
          </p:nvCxnSpPr>
          <p:spPr>
            <a:xfrm flipH="1" flipV="1">
              <a:off x="-1049205" y="4889574"/>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2" idx="3"/>
              <a:endCxn id="153" idx="7"/>
            </p:cNvCxnSpPr>
            <p:nvPr/>
          </p:nvCxnSpPr>
          <p:spPr>
            <a:xfrm flipH="1">
              <a:off x="-1049205" y="4397394"/>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151" idx="7"/>
            </p:cNvCxnSpPr>
            <p:nvPr/>
          </p:nvCxnSpPr>
          <p:spPr>
            <a:xfrm flipH="1">
              <a:off x="-1768623" y="4352938"/>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53" idx="2"/>
              <a:endCxn id="151" idx="6"/>
            </p:cNvCxnSpPr>
            <p:nvPr/>
          </p:nvCxnSpPr>
          <p:spPr>
            <a:xfrm flipH="1" flipV="1">
              <a:off x="-1746389" y="4770499"/>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51" idx="0"/>
            </p:cNvCxnSpPr>
            <p:nvPr/>
          </p:nvCxnSpPr>
          <p:spPr>
            <a:xfrm flipH="1">
              <a:off x="-1824207" y="3984597"/>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2" idx="4"/>
            </p:cNvCxnSpPr>
            <p:nvPr/>
          </p:nvCxnSpPr>
          <p:spPr>
            <a:xfrm flipH="1">
              <a:off x="-1651102" y="3541635"/>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2" idx="5"/>
            </p:cNvCxnSpPr>
            <p:nvPr/>
          </p:nvCxnSpPr>
          <p:spPr>
            <a:xfrm>
              <a:off x="-1362065" y="3517819"/>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1255660" y="4029052"/>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74924" y="3962369"/>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330302" y="4352938"/>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2" idx="7"/>
              <a:endCxn id="151" idx="3"/>
            </p:cNvCxnSpPr>
            <p:nvPr/>
          </p:nvCxnSpPr>
          <p:spPr>
            <a:xfrm flipV="1">
              <a:off x="-2226001" y="4826067"/>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51" idx="2"/>
            </p:cNvCxnSpPr>
            <p:nvPr/>
          </p:nvCxnSpPr>
          <p:spPr>
            <a:xfrm flipV="1">
              <a:off x="-2781842" y="4770499"/>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52" idx="2"/>
            </p:cNvCxnSpPr>
            <p:nvPr/>
          </p:nvCxnSpPr>
          <p:spPr>
            <a:xfrm>
              <a:off x="-2759609" y="5100736"/>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0"/>
              <a:endCxn id="166" idx="4"/>
            </p:cNvCxnSpPr>
            <p:nvPr/>
          </p:nvCxnSpPr>
          <p:spPr>
            <a:xfrm flipH="1" flipV="1">
              <a:off x="-2680203" y="4678413"/>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67" idx="1"/>
            </p:cNvCxnSpPr>
            <p:nvPr/>
          </p:nvCxnSpPr>
          <p:spPr>
            <a:xfrm>
              <a:off x="-2837426" y="5180120"/>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51" idx="4"/>
            </p:cNvCxnSpPr>
            <p:nvPr/>
          </p:nvCxnSpPr>
          <p:spPr>
            <a:xfrm flipH="1" flipV="1">
              <a:off x="-1824207" y="4849883"/>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1741625" y="5386518"/>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51" idx="5"/>
            </p:cNvCxnSpPr>
            <p:nvPr/>
          </p:nvCxnSpPr>
          <p:spPr>
            <a:xfrm flipH="1" flipV="1">
              <a:off x="-1768623" y="4826067"/>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4" idx="0"/>
              <a:endCxn id="152" idx="4"/>
            </p:cNvCxnSpPr>
            <p:nvPr/>
          </p:nvCxnSpPr>
          <p:spPr>
            <a:xfrm flipH="1" flipV="1">
              <a:off x="-2281585" y="5200759"/>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50" idx="4"/>
            </p:cNvCxnSpPr>
            <p:nvPr/>
          </p:nvCxnSpPr>
          <p:spPr>
            <a:xfrm flipH="1" flipV="1">
              <a:off x="-2064013" y="4462489"/>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0" idx="1"/>
            </p:cNvCxnSpPr>
            <p:nvPr/>
          </p:nvCxnSpPr>
          <p:spPr>
            <a:xfrm flipH="1" flipV="1">
              <a:off x="-1274718" y="5386518"/>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60" idx="0"/>
            </p:cNvCxnSpPr>
            <p:nvPr/>
          </p:nvCxnSpPr>
          <p:spPr>
            <a:xfrm flipV="1">
              <a:off x="-841162" y="5122964"/>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3" idx="1"/>
              <a:endCxn id="150" idx="6"/>
            </p:cNvCxnSpPr>
            <p:nvPr/>
          </p:nvCxnSpPr>
          <p:spPr>
            <a:xfrm flipH="1" flipV="1">
              <a:off x="-1984607" y="4383105"/>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5" idx="7"/>
            </p:cNvCxnSpPr>
            <p:nvPr/>
          </p:nvCxnSpPr>
          <p:spPr>
            <a:xfrm flipV="1">
              <a:off x="-1530405" y="5408746"/>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2"/>
            </p:cNvCxnSpPr>
            <p:nvPr/>
          </p:nvCxnSpPr>
          <p:spPr>
            <a:xfrm flipH="1" flipV="1">
              <a:off x="-1765447" y="5575452"/>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5" idx="2"/>
              <a:endCxn id="164" idx="5"/>
            </p:cNvCxnSpPr>
            <p:nvPr/>
          </p:nvCxnSpPr>
          <p:spPr>
            <a:xfrm flipH="1" flipV="1">
              <a:off x="-2165653" y="5834244"/>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4" idx="7"/>
              <a:endCxn id="151" idx="4"/>
            </p:cNvCxnSpPr>
            <p:nvPr/>
          </p:nvCxnSpPr>
          <p:spPr>
            <a:xfrm flipV="1">
              <a:off x="-2165653" y="4849883"/>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153" idx="0"/>
            </p:cNvCxnSpPr>
            <p:nvPr/>
          </p:nvCxnSpPr>
          <p:spPr>
            <a:xfrm>
              <a:off x="-1255660" y="4329124"/>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53" idx="4"/>
            </p:cNvCxnSpPr>
            <p:nvPr/>
          </p:nvCxnSpPr>
          <p:spPr>
            <a:xfrm flipH="1">
              <a:off x="-1274718" y="4913390"/>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1765447" y="4352938"/>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endCxn id="155" idx="1"/>
            </p:cNvCxnSpPr>
            <p:nvPr/>
          </p:nvCxnSpPr>
          <p:spPr>
            <a:xfrm>
              <a:off x="-1821030" y="5599267"/>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1250897" y="5330949"/>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152" idx="6"/>
            </p:cNvCxnSpPr>
            <p:nvPr/>
          </p:nvCxnSpPr>
          <p:spPr>
            <a:xfrm>
              <a:off x="-2203767" y="5122964"/>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167" idx="6"/>
            </p:cNvCxnSpPr>
            <p:nvPr/>
          </p:nvCxnSpPr>
          <p:spPr>
            <a:xfrm>
              <a:off x="-2454690" y="5462727"/>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162" idx="2"/>
            </p:cNvCxnSpPr>
            <p:nvPr/>
          </p:nvCxnSpPr>
          <p:spPr>
            <a:xfrm>
              <a:off x="-1231839" y="4273555"/>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50" idx="0"/>
              <a:endCxn id="169" idx="4"/>
            </p:cNvCxnSpPr>
            <p:nvPr/>
          </p:nvCxnSpPr>
          <p:spPr>
            <a:xfrm flipH="1" flipV="1">
              <a:off x="-2091011" y="3698815"/>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153" idx="1"/>
            </p:cNvCxnSpPr>
            <p:nvPr/>
          </p:nvCxnSpPr>
          <p:spPr>
            <a:xfrm>
              <a:off x="-1730508" y="3984597"/>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1"/>
          <p:cNvGrpSpPr>
            <a:grpSpLocks/>
          </p:cNvGrpSpPr>
          <p:nvPr/>
        </p:nvGrpSpPr>
        <p:grpSpPr bwMode="auto">
          <a:xfrm>
            <a:off x="4500563" y="1800225"/>
            <a:ext cx="2714625" cy="2617788"/>
            <a:chOff x="9249815" y="1919059"/>
            <a:chExt cx="2715682" cy="2618084"/>
          </a:xfrm>
        </p:grpSpPr>
        <p:sp>
          <p:nvSpPr>
            <p:cNvPr id="297" name="Oval 296"/>
            <p:cNvSpPr/>
            <p:nvPr/>
          </p:nvSpPr>
          <p:spPr>
            <a:xfrm>
              <a:off x="10023228" y="283991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8" name="Oval 297"/>
            <p:cNvSpPr/>
            <p:nvPr/>
          </p:nvSpPr>
          <p:spPr>
            <a:xfrm>
              <a:off x="10263051" y="322730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9" name="Oval 298"/>
            <p:cNvSpPr/>
            <p:nvPr/>
          </p:nvSpPr>
          <p:spPr>
            <a:xfrm>
              <a:off x="9805656" y="357818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0" name="Oval 299"/>
            <p:cNvSpPr/>
            <p:nvPr/>
          </p:nvSpPr>
          <p:spPr>
            <a:xfrm>
              <a:off x="10983434" y="329087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1" name="Oval 300"/>
            <p:cNvSpPr/>
            <p:nvPr/>
          </p:nvSpPr>
          <p:spPr>
            <a:xfrm>
              <a:off x="11803509" y="3886194"/>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2" name="Oval 301"/>
            <p:cNvSpPr/>
            <p:nvPr/>
          </p:nvSpPr>
          <p:spPr>
            <a:xfrm>
              <a:off x="10501252" y="4379962"/>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3" name="Oval 302"/>
            <p:cNvSpPr/>
            <p:nvPr/>
          </p:nvSpPr>
          <p:spPr>
            <a:xfrm>
              <a:off x="10357081" y="2362763"/>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4" name="Oval 303"/>
            <p:cNvSpPr/>
            <p:nvPr/>
          </p:nvSpPr>
          <p:spPr>
            <a:xfrm>
              <a:off x="10267259" y="397640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5" name="Oval 304"/>
            <p:cNvSpPr/>
            <p:nvPr/>
          </p:nvSpPr>
          <p:spPr>
            <a:xfrm>
              <a:off x="10758527" y="3786170"/>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6" name="Oval 305"/>
            <p:cNvSpPr/>
            <p:nvPr/>
          </p:nvSpPr>
          <p:spPr>
            <a:xfrm>
              <a:off x="11325485" y="3500388"/>
              <a:ext cx="157224"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7" name="Oval 306"/>
            <p:cNvSpPr/>
            <p:nvPr/>
          </p:nvSpPr>
          <p:spPr>
            <a:xfrm>
              <a:off x="11246079" y="414022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8" name="Oval 307"/>
            <p:cNvSpPr/>
            <p:nvPr/>
          </p:nvSpPr>
          <p:spPr>
            <a:xfrm>
              <a:off x="10777585" y="2730364"/>
              <a:ext cx="157223" cy="157180"/>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9" name="Oval 308"/>
            <p:cNvSpPr/>
            <p:nvPr/>
          </p:nvSpPr>
          <p:spPr>
            <a:xfrm>
              <a:off x="11404891" y="279863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0" name="Oval 309"/>
            <p:cNvSpPr/>
            <p:nvPr/>
          </p:nvSpPr>
          <p:spPr>
            <a:xfrm>
              <a:off x="10990392" y="2430292"/>
              <a:ext cx="158812" cy="155593"/>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1" name="Oval 310"/>
            <p:cNvSpPr/>
            <p:nvPr/>
          </p:nvSpPr>
          <p:spPr>
            <a:xfrm>
              <a:off x="9865995" y="423500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2" name="Oval 311"/>
            <p:cNvSpPr/>
            <p:nvPr/>
          </p:nvSpPr>
          <p:spPr>
            <a:xfrm>
              <a:off x="9632551" y="2403302"/>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3" name="Oval 312"/>
            <p:cNvSpPr/>
            <p:nvPr/>
          </p:nvSpPr>
          <p:spPr>
            <a:xfrm>
              <a:off x="9407038" y="305583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4" name="Oval 313"/>
            <p:cNvSpPr/>
            <p:nvPr/>
          </p:nvSpPr>
          <p:spPr>
            <a:xfrm>
              <a:off x="9553145" y="391953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5" name="Oval 314"/>
            <p:cNvSpPr/>
            <p:nvPr/>
          </p:nvSpPr>
          <p:spPr>
            <a:xfrm>
              <a:off x="9249815" y="3557544"/>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6" name="Oval 315"/>
            <p:cNvSpPr/>
            <p:nvPr/>
          </p:nvSpPr>
          <p:spPr>
            <a:xfrm>
              <a:off x="9996231" y="207624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7" name="Oval 316"/>
            <p:cNvSpPr/>
            <p:nvPr/>
          </p:nvSpPr>
          <p:spPr>
            <a:xfrm>
              <a:off x="11808273" y="3271762"/>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8" name="Oval 317"/>
            <p:cNvSpPr/>
            <p:nvPr/>
          </p:nvSpPr>
          <p:spPr>
            <a:xfrm>
              <a:off x="11479533" y="232550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9" name="Oval 318"/>
            <p:cNvSpPr/>
            <p:nvPr/>
          </p:nvSpPr>
          <p:spPr>
            <a:xfrm>
              <a:off x="10669593" y="191905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20" name="Straight Connector 319"/>
            <p:cNvCxnSpPr>
              <a:stCxn id="316" idx="5"/>
            </p:cNvCxnSpPr>
            <p:nvPr/>
          </p:nvCxnSpPr>
          <p:spPr>
            <a:xfrm>
              <a:off x="10131220" y="2209605"/>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2" idx="6"/>
              <a:endCxn id="308" idx="2"/>
            </p:cNvCxnSpPr>
            <p:nvPr/>
          </p:nvCxnSpPr>
          <p:spPr>
            <a:xfrm>
              <a:off x="9789775" y="2482686"/>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12" idx="3"/>
              <a:endCxn id="313" idx="0"/>
            </p:cNvCxnSpPr>
            <p:nvPr/>
          </p:nvCxnSpPr>
          <p:spPr>
            <a:xfrm flipH="1">
              <a:off x="9486444" y="2536667"/>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13" idx="6"/>
              <a:endCxn id="297" idx="3"/>
            </p:cNvCxnSpPr>
            <p:nvPr/>
          </p:nvCxnSpPr>
          <p:spPr>
            <a:xfrm flipV="1">
              <a:off x="9565850" y="2973278"/>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97" idx="1"/>
              <a:endCxn id="312" idx="5"/>
            </p:cNvCxnSpPr>
            <p:nvPr/>
          </p:nvCxnSpPr>
          <p:spPr>
            <a:xfrm flipH="1" flipV="1">
              <a:off x="9767542" y="2536667"/>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18" idx="2"/>
              <a:endCxn id="310" idx="6"/>
            </p:cNvCxnSpPr>
            <p:nvPr/>
          </p:nvCxnSpPr>
          <p:spPr>
            <a:xfrm flipH="1">
              <a:off x="11149204" y="2403302"/>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17" idx="4"/>
              <a:endCxn id="306" idx="6"/>
            </p:cNvCxnSpPr>
            <p:nvPr/>
          </p:nvCxnSpPr>
          <p:spPr>
            <a:xfrm flipH="1">
              <a:off x="11482709" y="3428943"/>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01" idx="1"/>
              <a:endCxn id="306" idx="5"/>
            </p:cNvCxnSpPr>
            <p:nvPr/>
          </p:nvCxnSpPr>
          <p:spPr>
            <a:xfrm flipH="1" flipV="1">
              <a:off x="11460475" y="3633753"/>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09" idx="4"/>
              <a:endCxn id="306" idx="0"/>
            </p:cNvCxnSpPr>
            <p:nvPr/>
          </p:nvCxnSpPr>
          <p:spPr>
            <a:xfrm flipH="1">
              <a:off x="11404891" y="2955814"/>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09" idx="5"/>
              <a:endCxn id="317" idx="1"/>
            </p:cNvCxnSpPr>
            <p:nvPr/>
          </p:nvCxnSpPr>
          <p:spPr>
            <a:xfrm>
              <a:off x="11538293" y="2931999"/>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06" idx="2"/>
            </p:cNvCxnSpPr>
            <p:nvPr/>
          </p:nvCxnSpPr>
          <p:spPr>
            <a:xfrm flipH="1" flipV="1">
              <a:off x="11117442" y="3424179"/>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09" idx="3"/>
            </p:cNvCxnSpPr>
            <p:nvPr/>
          </p:nvCxnSpPr>
          <p:spPr>
            <a:xfrm flipH="1">
              <a:off x="11117442" y="2931999"/>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08" idx="4"/>
            </p:cNvCxnSpPr>
            <p:nvPr/>
          </p:nvCxnSpPr>
          <p:spPr>
            <a:xfrm flipH="1">
              <a:off x="10398024" y="2887543"/>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10420258" y="3305104"/>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10342440" y="2519202"/>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9" idx="4"/>
            </p:cNvCxnSpPr>
            <p:nvPr/>
          </p:nvCxnSpPr>
          <p:spPr>
            <a:xfrm flipH="1">
              <a:off x="10515545" y="2076240"/>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9" idx="5"/>
              <a:endCxn id="310" idx="1"/>
            </p:cNvCxnSpPr>
            <p:nvPr/>
          </p:nvCxnSpPr>
          <p:spPr>
            <a:xfrm>
              <a:off x="10804582" y="2052424"/>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0" idx="3"/>
              <a:endCxn id="308" idx="7"/>
            </p:cNvCxnSpPr>
            <p:nvPr/>
          </p:nvCxnSpPr>
          <p:spPr>
            <a:xfrm flipH="1">
              <a:off x="10910987" y="2563657"/>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08" idx="1"/>
            </p:cNvCxnSpPr>
            <p:nvPr/>
          </p:nvCxnSpPr>
          <p:spPr>
            <a:xfrm>
              <a:off x="10491723" y="2496974"/>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08" idx="4"/>
              <a:endCxn id="305" idx="0"/>
            </p:cNvCxnSpPr>
            <p:nvPr/>
          </p:nvCxnSpPr>
          <p:spPr>
            <a:xfrm flipH="1">
              <a:off x="10836345" y="2887543"/>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99" idx="7"/>
            </p:cNvCxnSpPr>
            <p:nvPr/>
          </p:nvCxnSpPr>
          <p:spPr>
            <a:xfrm flipV="1">
              <a:off x="9940646" y="3360672"/>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5" idx="7"/>
            </p:cNvCxnSpPr>
            <p:nvPr/>
          </p:nvCxnSpPr>
          <p:spPr>
            <a:xfrm flipV="1">
              <a:off x="9384805" y="3305104"/>
              <a:ext cx="878230" cy="274668"/>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5" idx="6"/>
              <a:endCxn id="299" idx="2"/>
            </p:cNvCxnSpPr>
            <p:nvPr/>
          </p:nvCxnSpPr>
          <p:spPr>
            <a:xfrm>
              <a:off x="9407038" y="3635341"/>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4" idx="0"/>
              <a:endCxn id="313" idx="4"/>
            </p:cNvCxnSpPr>
            <p:nvPr/>
          </p:nvCxnSpPr>
          <p:spPr>
            <a:xfrm flipH="1" flipV="1">
              <a:off x="9486444" y="3213018"/>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5" idx="4"/>
              <a:endCxn id="314" idx="1"/>
            </p:cNvCxnSpPr>
            <p:nvPr/>
          </p:nvCxnSpPr>
          <p:spPr>
            <a:xfrm>
              <a:off x="9329221" y="3714725"/>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10342440" y="3384488"/>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05" idx="3"/>
            </p:cNvCxnSpPr>
            <p:nvPr/>
          </p:nvCxnSpPr>
          <p:spPr>
            <a:xfrm flipH="1">
              <a:off x="10425022" y="3921123"/>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05" idx="1"/>
            </p:cNvCxnSpPr>
            <p:nvPr/>
          </p:nvCxnSpPr>
          <p:spPr>
            <a:xfrm flipH="1" flipV="1">
              <a:off x="10398024" y="3360672"/>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p:cNvCxnSpPr>
              <a:endCxn id="299" idx="4"/>
            </p:cNvCxnSpPr>
            <p:nvPr/>
          </p:nvCxnSpPr>
          <p:spPr>
            <a:xfrm flipH="1" flipV="1">
              <a:off x="9885062" y="3735364"/>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p:cNvCxnSpPr>
              <a:endCxn id="297" idx="4"/>
            </p:cNvCxnSpPr>
            <p:nvPr/>
          </p:nvCxnSpPr>
          <p:spPr>
            <a:xfrm flipH="1" flipV="1">
              <a:off x="10102634" y="2997094"/>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07" idx="1"/>
              <a:endCxn id="305" idx="5"/>
            </p:cNvCxnSpPr>
            <p:nvPr/>
          </p:nvCxnSpPr>
          <p:spPr>
            <a:xfrm flipH="1" flipV="1">
              <a:off x="10891929" y="3921123"/>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07" idx="0"/>
              <a:endCxn id="306" idx="4"/>
            </p:cNvCxnSpPr>
            <p:nvPr/>
          </p:nvCxnSpPr>
          <p:spPr>
            <a:xfrm flipV="1">
              <a:off x="11325485" y="3657569"/>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p:cNvCxnSpPr>
              <a:endCxn id="297" idx="6"/>
            </p:cNvCxnSpPr>
            <p:nvPr/>
          </p:nvCxnSpPr>
          <p:spPr>
            <a:xfrm flipH="1" flipV="1">
              <a:off x="10182040" y="2917710"/>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02" idx="7"/>
              <a:endCxn id="305" idx="4"/>
            </p:cNvCxnSpPr>
            <p:nvPr/>
          </p:nvCxnSpPr>
          <p:spPr>
            <a:xfrm flipV="1">
              <a:off x="10636242" y="3943351"/>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07" idx="2"/>
            </p:cNvCxnSpPr>
            <p:nvPr/>
          </p:nvCxnSpPr>
          <p:spPr>
            <a:xfrm flipH="1" flipV="1">
              <a:off x="10401200" y="4110057"/>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02" idx="2"/>
            </p:cNvCxnSpPr>
            <p:nvPr/>
          </p:nvCxnSpPr>
          <p:spPr>
            <a:xfrm flipH="1" flipV="1">
              <a:off x="10000994" y="4368849"/>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10000994" y="3384488"/>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08" idx="5"/>
            </p:cNvCxnSpPr>
            <p:nvPr/>
          </p:nvCxnSpPr>
          <p:spPr>
            <a:xfrm>
              <a:off x="10910987" y="2863729"/>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05" idx="7"/>
            </p:cNvCxnSpPr>
            <p:nvPr/>
          </p:nvCxnSpPr>
          <p:spPr>
            <a:xfrm flipH="1">
              <a:off x="10891929" y="3447995"/>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08" idx="4"/>
            </p:cNvCxnSpPr>
            <p:nvPr/>
          </p:nvCxnSpPr>
          <p:spPr>
            <a:xfrm flipV="1">
              <a:off x="10401200" y="2887543"/>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p:cNvCxnSpPr>
              <a:endCxn id="302" idx="1"/>
            </p:cNvCxnSpPr>
            <p:nvPr/>
          </p:nvCxnSpPr>
          <p:spPr>
            <a:xfrm>
              <a:off x="10345617" y="4133872"/>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01" idx="2"/>
              <a:endCxn id="305" idx="6"/>
            </p:cNvCxnSpPr>
            <p:nvPr/>
          </p:nvCxnSpPr>
          <p:spPr>
            <a:xfrm flipH="1" flipV="1">
              <a:off x="10915750" y="3865554"/>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99" idx="6"/>
              <a:endCxn id="305" idx="2"/>
            </p:cNvCxnSpPr>
            <p:nvPr/>
          </p:nvCxnSpPr>
          <p:spPr>
            <a:xfrm>
              <a:off x="9962880" y="3657569"/>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14" idx="6"/>
            </p:cNvCxnSpPr>
            <p:nvPr/>
          </p:nvCxnSpPr>
          <p:spPr>
            <a:xfrm>
              <a:off x="9711957" y="3997332"/>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08" idx="6"/>
              <a:endCxn id="309" idx="2"/>
            </p:cNvCxnSpPr>
            <p:nvPr/>
          </p:nvCxnSpPr>
          <p:spPr>
            <a:xfrm>
              <a:off x="10934808" y="2808160"/>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97" idx="0"/>
              <a:endCxn id="316" idx="4"/>
            </p:cNvCxnSpPr>
            <p:nvPr/>
          </p:nvCxnSpPr>
          <p:spPr>
            <a:xfrm flipH="1" flipV="1">
              <a:off x="10075636" y="2233420"/>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10436139" y="2519202"/>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7"/>
          <p:cNvGrpSpPr>
            <a:grpSpLocks/>
          </p:cNvGrpSpPr>
          <p:nvPr/>
        </p:nvGrpSpPr>
        <p:grpSpPr bwMode="auto">
          <a:xfrm>
            <a:off x="4500563" y="1819275"/>
            <a:ext cx="2714625" cy="2617788"/>
            <a:chOff x="9468544" y="-374380"/>
            <a:chExt cx="2715682" cy="2618084"/>
          </a:xfrm>
        </p:grpSpPr>
        <p:sp>
          <p:nvSpPr>
            <p:cNvPr id="368" name="Oval 367"/>
            <p:cNvSpPr/>
            <p:nvPr/>
          </p:nvSpPr>
          <p:spPr>
            <a:xfrm>
              <a:off x="10241957" y="54647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69" name="Oval 368"/>
            <p:cNvSpPr/>
            <p:nvPr/>
          </p:nvSpPr>
          <p:spPr>
            <a:xfrm>
              <a:off x="10481763" y="933868"/>
              <a:ext cx="157223"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0" name="Oval 369"/>
            <p:cNvSpPr/>
            <p:nvPr/>
          </p:nvSpPr>
          <p:spPr>
            <a:xfrm>
              <a:off x="10024385" y="128474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1" name="Oval 370"/>
            <p:cNvSpPr/>
            <p:nvPr/>
          </p:nvSpPr>
          <p:spPr>
            <a:xfrm>
              <a:off x="11202163" y="997432"/>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2" name="Oval 371"/>
            <p:cNvSpPr/>
            <p:nvPr/>
          </p:nvSpPr>
          <p:spPr>
            <a:xfrm>
              <a:off x="12022238" y="1592755"/>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3" name="Oval 372"/>
            <p:cNvSpPr/>
            <p:nvPr/>
          </p:nvSpPr>
          <p:spPr>
            <a:xfrm>
              <a:off x="10719981" y="20865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4" name="Oval 373"/>
            <p:cNvSpPr/>
            <p:nvPr/>
          </p:nvSpPr>
          <p:spPr>
            <a:xfrm>
              <a:off x="10575462" y="68583"/>
              <a:ext cx="158812"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5" name="Oval 374"/>
            <p:cNvSpPr/>
            <p:nvPr/>
          </p:nvSpPr>
          <p:spPr>
            <a:xfrm>
              <a:off x="10486527" y="1683253"/>
              <a:ext cx="157224"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6" name="Oval 375"/>
            <p:cNvSpPr/>
            <p:nvPr/>
          </p:nvSpPr>
          <p:spPr>
            <a:xfrm>
              <a:off x="10976825" y="149309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7" name="Oval 376"/>
            <p:cNvSpPr/>
            <p:nvPr/>
          </p:nvSpPr>
          <p:spPr>
            <a:xfrm>
              <a:off x="11544213" y="120688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8" name="Oval 377"/>
            <p:cNvSpPr/>
            <p:nvPr/>
          </p:nvSpPr>
          <p:spPr>
            <a:xfrm>
              <a:off x="11464808" y="184678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9" name="Oval 378"/>
            <p:cNvSpPr/>
            <p:nvPr/>
          </p:nvSpPr>
          <p:spPr>
            <a:xfrm>
              <a:off x="10995880" y="436648"/>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0" name="Oval 379"/>
            <p:cNvSpPr/>
            <p:nvPr/>
          </p:nvSpPr>
          <p:spPr>
            <a:xfrm>
              <a:off x="11623620" y="50519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1" name="Oval 380"/>
            <p:cNvSpPr/>
            <p:nvPr/>
          </p:nvSpPr>
          <p:spPr>
            <a:xfrm>
              <a:off x="11209821" y="13613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2" name="Oval 381"/>
            <p:cNvSpPr/>
            <p:nvPr/>
          </p:nvSpPr>
          <p:spPr>
            <a:xfrm>
              <a:off x="10084724" y="1941566"/>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3" name="Oval 382"/>
            <p:cNvSpPr/>
            <p:nvPr/>
          </p:nvSpPr>
          <p:spPr>
            <a:xfrm>
              <a:off x="9851280" y="10986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4" name="Oval 383"/>
            <p:cNvSpPr/>
            <p:nvPr/>
          </p:nvSpPr>
          <p:spPr>
            <a:xfrm>
              <a:off x="9625767" y="76239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5" name="Oval 384"/>
            <p:cNvSpPr/>
            <p:nvPr/>
          </p:nvSpPr>
          <p:spPr>
            <a:xfrm>
              <a:off x="9771874" y="162609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6" name="Oval 385"/>
            <p:cNvSpPr/>
            <p:nvPr/>
          </p:nvSpPr>
          <p:spPr>
            <a:xfrm>
              <a:off x="9468544" y="126387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7" name="Oval 386"/>
            <p:cNvSpPr/>
            <p:nvPr/>
          </p:nvSpPr>
          <p:spPr>
            <a:xfrm>
              <a:off x="10214960" y="-21719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8" name="Oval 387"/>
            <p:cNvSpPr/>
            <p:nvPr/>
          </p:nvSpPr>
          <p:spPr>
            <a:xfrm>
              <a:off x="12027002" y="97832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9" name="Oval 388"/>
            <p:cNvSpPr/>
            <p:nvPr/>
          </p:nvSpPr>
          <p:spPr>
            <a:xfrm>
              <a:off x="11698262" y="3206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90" name="Oval 389"/>
            <p:cNvSpPr/>
            <p:nvPr/>
          </p:nvSpPr>
          <p:spPr>
            <a:xfrm>
              <a:off x="10888322" y="-37438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91" name="Straight Connector 390"/>
            <p:cNvCxnSpPr>
              <a:stCxn id="387" idx="5"/>
              <a:endCxn id="374" idx="1"/>
            </p:cNvCxnSpPr>
            <p:nvPr/>
          </p:nvCxnSpPr>
          <p:spPr>
            <a:xfrm>
              <a:off x="10349949" y="-83834"/>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83" idx="6"/>
            </p:cNvCxnSpPr>
            <p:nvPr/>
          </p:nvCxnSpPr>
          <p:spPr>
            <a:xfrm>
              <a:off x="10008504" y="18924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83" idx="3"/>
              <a:endCxn id="384" idx="0"/>
            </p:cNvCxnSpPr>
            <p:nvPr/>
          </p:nvCxnSpPr>
          <p:spPr>
            <a:xfrm flipH="1">
              <a:off x="9705173" y="24322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84" idx="6"/>
              <a:endCxn id="368" idx="3"/>
            </p:cNvCxnSpPr>
            <p:nvPr/>
          </p:nvCxnSpPr>
          <p:spPr>
            <a:xfrm flipV="1">
              <a:off x="9784579" y="67983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8" idx="1"/>
              <a:endCxn id="383" idx="5"/>
            </p:cNvCxnSpPr>
            <p:nvPr/>
          </p:nvCxnSpPr>
          <p:spPr>
            <a:xfrm flipH="1" flipV="1">
              <a:off x="9986271" y="24322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9" idx="2"/>
            </p:cNvCxnSpPr>
            <p:nvPr/>
          </p:nvCxnSpPr>
          <p:spPr>
            <a:xfrm flipH="1">
              <a:off x="11367933" y="10986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8" idx="4"/>
            </p:cNvCxnSpPr>
            <p:nvPr/>
          </p:nvCxnSpPr>
          <p:spPr>
            <a:xfrm flipH="1">
              <a:off x="11701438" y="113550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2" idx="1"/>
            </p:cNvCxnSpPr>
            <p:nvPr/>
          </p:nvCxnSpPr>
          <p:spPr>
            <a:xfrm flipH="1" flipV="1">
              <a:off x="11679204" y="134031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0" idx="4"/>
            </p:cNvCxnSpPr>
            <p:nvPr/>
          </p:nvCxnSpPr>
          <p:spPr>
            <a:xfrm flipH="1">
              <a:off x="11623620" y="66237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80" idx="5"/>
              <a:endCxn id="388" idx="1"/>
            </p:cNvCxnSpPr>
            <p:nvPr/>
          </p:nvCxnSpPr>
          <p:spPr>
            <a:xfrm>
              <a:off x="11757022" y="63856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flipV="1">
              <a:off x="11336171" y="113074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80" idx="3"/>
            </p:cNvCxnSpPr>
            <p:nvPr/>
          </p:nvCxnSpPr>
          <p:spPr>
            <a:xfrm flipH="1">
              <a:off x="11336171" y="63856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3" name="Straight Connector 402"/>
            <p:cNvCxnSpPr>
              <a:endCxn id="369" idx="7"/>
            </p:cNvCxnSpPr>
            <p:nvPr/>
          </p:nvCxnSpPr>
          <p:spPr>
            <a:xfrm flipH="1">
              <a:off x="10616753" y="59410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369" idx="6"/>
            </p:cNvCxnSpPr>
            <p:nvPr/>
          </p:nvCxnSpPr>
          <p:spPr>
            <a:xfrm flipH="1" flipV="1">
              <a:off x="10638987" y="101166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74" idx="4"/>
              <a:endCxn id="369" idx="0"/>
            </p:cNvCxnSpPr>
            <p:nvPr/>
          </p:nvCxnSpPr>
          <p:spPr>
            <a:xfrm flipH="1">
              <a:off x="10561169" y="22576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0" idx="4"/>
              <a:endCxn id="374" idx="6"/>
            </p:cNvCxnSpPr>
            <p:nvPr/>
          </p:nvCxnSpPr>
          <p:spPr>
            <a:xfrm flipH="1">
              <a:off x="10734274" y="-217199"/>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0" idx="5"/>
            </p:cNvCxnSpPr>
            <p:nvPr/>
          </p:nvCxnSpPr>
          <p:spPr>
            <a:xfrm>
              <a:off x="11023311" y="-24101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1129716" y="27021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74" idx="5"/>
            </p:cNvCxnSpPr>
            <p:nvPr/>
          </p:nvCxnSpPr>
          <p:spPr>
            <a:xfrm>
              <a:off x="10710452" y="20353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a:off x="11055074" y="59410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70" idx="7"/>
              <a:endCxn id="369" idx="3"/>
            </p:cNvCxnSpPr>
            <p:nvPr/>
          </p:nvCxnSpPr>
          <p:spPr>
            <a:xfrm flipV="1">
              <a:off x="10159375" y="106723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a:endCxn id="369" idx="2"/>
            </p:cNvCxnSpPr>
            <p:nvPr/>
          </p:nvCxnSpPr>
          <p:spPr>
            <a:xfrm flipV="1">
              <a:off x="9603534" y="101166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370" idx="2"/>
            </p:cNvCxnSpPr>
            <p:nvPr/>
          </p:nvCxnSpPr>
          <p:spPr>
            <a:xfrm>
              <a:off x="9625767" y="134190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85" idx="0"/>
              <a:endCxn id="384" idx="4"/>
            </p:cNvCxnSpPr>
            <p:nvPr/>
          </p:nvCxnSpPr>
          <p:spPr>
            <a:xfrm flipH="1" flipV="1">
              <a:off x="9705173" y="91957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5" idx="1"/>
            </p:cNvCxnSpPr>
            <p:nvPr/>
          </p:nvCxnSpPr>
          <p:spPr>
            <a:xfrm>
              <a:off x="9547950" y="142128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5" idx="0"/>
              <a:endCxn id="369" idx="4"/>
            </p:cNvCxnSpPr>
            <p:nvPr/>
          </p:nvCxnSpPr>
          <p:spPr>
            <a:xfrm flipH="1" flipV="1">
              <a:off x="10561169" y="109104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375" idx="6"/>
            </p:cNvCxnSpPr>
            <p:nvPr/>
          </p:nvCxnSpPr>
          <p:spPr>
            <a:xfrm flipH="1">
              <a:off x="10643751" y="162768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369" idx="5"/>
            </p:cNvCxnSpPr>
            <p:nvPr/>
          </p:nvCxnSpPr>
          <p:spPr>
            <a:xfrm flipH="1" flipV="1">
              <a:off x="10616753" y="106723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370" idx="4"/>
            </p:cNvCxnSpPr>
            <p:nvPr/>
          </p:nvCxnSpPr>
          <p:spPr>
            <a:xfrm flipH="1" flipV="1">
              <a:off x="10103791" y="144192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375" idx="1"/>
              <a:endCxn id="368" idx="4"/>
            </p:cNvCxnSpPr>
            <p:nvPr/>
          </p:nvCxnSpPr>
          <p:spPr>
            <a:xfrm flipH="1" flipV="1">
              <a:off x="10321363" y="70365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378" idx="1"/>
            </p:cNvCxnSpPr>
            <p:nvPr/>
          </p:nvCxnSpPr>
          <p:spPr>
            <a:xfrm flipH="1" flipV="1">
              <a:off x="11110658" y="162768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8" idx="0"/>
            </p:cNvCxnSpPr>
            <p:nvPr/>
          </p:nvCxnSpPr>
          <p:spPr>
            <a:xfrm flipV="1">
              <a:off x="11544214" y="136413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a:endCxn id="368" idx="6"/>
            </p:cNvCxnSpPr>
            <p:nvPr/>
          </p:nvCxnSpPr>
          <p:spPr>
            <a:xfrm flipH="1" flipV="1">
              <a:off x="10400769" y="62427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373" idx="7"/>
            </p:cNvCxnSpPr>
            <p:nvPr/>
          </p:nvCxnSpPr>
          <p:spPr>
            <a:xfrm flipV="1">
              <a:off x="10854971" y="164991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78" idx="2"/>
              <a:endCxn id="375" idx="5"/>
            </p:cNvCxnSpPr>
            <p:nvPr/>
          </p:nvCxnSpPr>
          <p:spPr>
            <a:xfrm flipH="1" flipV="1">
              <a:off x="10619929" y="181661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373" idx="2"/>
            </p:cNvCxnSpPr>
            <p:nvPr/>
          </p:nvCxnSpPr>
          <p:spPr>
            <a:xfrm flipH="1" flipV="1">
              <a:off x="10219723" y="207541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369" idx="4"/>
            </p:cNvCxnSpPr>
            <p:nvPr/>
          </p:nvCxnSpPr>
          <p:spPr>
            <a:xfrm flipV="1">
              <a:off x="10219723" y="109104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1129716" y="57029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a:off x="11110658" y="115455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75" idx="7"/>
            </p:cNvCxnSpPr>
            <p:nvPr/>
          </p:nvCxnSpPr>
          <p:spPr>
            <a:xfrm flipV="1">
              <a:off x="10619929" y="59410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75" idx="4"/>
              <a:endCxn id="373" idx="1"/>
            </p:cNvCxnSpPr>
            <p:nvPr/>
          </p:nvCxnSpPr>
          <p:spPr>
            <a:xfrm>
              <a:off x="10564346" y="184043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72" idx="2"/>
            </p:cNvCxnSpPr>
            <p:nvPr/>
          </p:nvCxnSpPr>
          <p:spPr>
            <a:xfrm flipH="1" flipV="1">
              <a:off x="11134479" y="157211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370" idx="6"/>
            </p:cNvCxnSpPr>
            <p:nvPr/>
          </p:nvCxnSpPr>
          <p:spPr>
            <a:xfrm>
              <a:off x="10181609" y="136413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385" idx="6"/>
              <a:endCxn id="375" idx="2"/>
            </p:cNvCxnSpPr>
            <p:nvPr/>
          </p:nvCxnSpPr>
          <p:spPr>
            <a:xfrm>
              <a:off x="9930686" y="170389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80" idx="2"/>
            </p:cNvCxnSpPr>
            <p:nvPr/>
          </p:nvCxnSpPr>
          <p:spPr>
            <a:xfrm>
              <a:off x="11153537" y="51472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68" idx="0"/>
              <a:endCxn id="387" idx="4"/>
            </p:cNvCxnSpPr>
            <p:nvPr/>
          </p:nvCxnSpPr>
          <p:spPr>
            <a:xfrm flipH="1" flipV="1">
              <a:off x="10294365" y="-60019"/>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374" idx="4"/>
            </p:cNvCxnSpPr>
            <p:nvPr/>
          </p:nvCxnSpPr>
          <p:spPr>
            <a:xfrm>
              <a:off x="10654868" y="22576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526" name="Chart 525"/>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1" name="Chart 520"/>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7" name="Chart 526"/>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5" name="Chart 524"/>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8" name="Chart 527"/>
          <p:cNvGraphicFramePr>
            <a:graphicFrameLocks/>
          </p:cNvGraphicFramePr>
          <p:nvPr/>
        </p:nvGraphicFramePr>
        <p:xfrm>
          <a:off x="344488" y="2009775"/>
          <a:ext cx="3606800" cy="2338388"/>
        </p:xfrm>
        <a:graphic>
          <a:graphicData uri="http://schemas.openxmlformats.org/drawingml/2006/chart">
            <c:chart xmlns:c="http://schemas.openxmlformats.org/drawingml/2006/chart" xmlns:r="http://schemas.openxmlformats.org/officeDocument/2006/relationships" r:id="rId7"/>
          </a:graphicData>
        </a:graphic>
      </p:graphicFrame>
      <p:sp>
        <p:nvSpPr>
          <p:cNvPr id="38928" name="Rectangle 408"/>
          <p:cNvSpPr>
            <a:spLocks noChangeArrowheads="1"/>
          </p:cNvSpPr>
          <p:nvPr/>
        </p:nvSpPr>
        <p:spPr bwMode="auto">
          <a:xfrm>
            <a:off x="468313" y="404813"/>
            <a:ext cx="8229600" cy="1063625"/>
          </a:xfrm>
          <a:prstGeom prst="rect">
            <a:avLst/>
          </a:prstGeom>
          <a:noFill/>
          <a:ln w="9525">
            <a:noFill/>
            <a:round/>
            <a:headEnd/>
            <a:tailEnd/>
          </a:ln>
          <a:effectLst/>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
        <p:nvSpPr>
          <p:cNvPr id="38929" name="Text Box 409"/>
          <p:cNvSpPr txBox="1">
            <a:spLocks noChangeArrowheads="1"/>
          </p:cNvSpPr>
          <p:nvPr/>
        </p:nvSpPr>
        <p:spPr bwMode="auto">
          <a:xfrm>
            <a:off x="468313" y="1484313"/>
            <a:ext cx="1800225" cy="396875"/>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FFFFFF"/>
                </a:solidFill>
                <a:effectLst/>
                <a:uLnTx/>
                <a:uFillTx/>
                <a:latin typeface="Times New Roman" pitchFamily="18" charset="0"/>
                <a:cs typeface="Times New Roman" pitchFamily="18" charset="0"/>
              </a:rPr>
              <a:t> SIR Model</a:t>
            </a:r>
          </a:p>
        </p:txBody>
      </p:sp>
      <p:sp>
        <p:nvSpPr>
          <p:cNvPr id="439" name="Text Box 412"/>
          <p:cNvSpPr txBox="1">
            <a:spLocks noChangeArrowheads="1"/>
          </p:cNvSpPr>
          <p:nvPr/>
        </p:nvSpPr>
        <p:spPr bwMode="auto">
          <a:xfrm>
            <a:off x="323528" y="1556792"/>
            <a:ext cx="1800225" cy="3968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SIR Model</a:t>
            </a:r>
          </a:p>
        </p:txBody>
      </p:sp>
      <p:sp>
        <p:nvSpPr>
          <p:cNvPr id="446" name="Rectangle 445"/>
          <p:cNvSpPr/>
          <p:nvPr/>
        </p:nvSpPr>
        <p:spPr>
          <a:xfrm>
            <a:off x="323528" y="5013176"/>
            <a:ext cx="8136904" cy="830997"/>
          </a:xfrm>
          <a:prstGeom prst="rect">
            <a:avLst/>
          </a:prstGeom>
        </p:spPr>
        <p:txBody>
          <a:bodyPr wrap="square">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Immunizing individuals located in the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center of the contact network</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will reduce the number of infected individuals</a:t>
            </a:r>
            <a:r>
              <a:rPr kumimoji="0" lang="en-US" sz="1800" b="0" i="0" u="none" strike="noStrike" kern="1200" cap="none" spc="0" normalizeH="0" baseline="0" noProof="0" dirty="0">
                <a:ln>
                  <a:noFill/>
                </a:ln>
                <a:solidFill>
                  <a:srgbClr val="33475F"/>
                </a:solidFill>
                <a:effectLst/>
                <a:uLnTx/>
                <a:uFillTx/>
                <a:latin typeface="Gill Sans MT" pitchFamily="34" charset="0"/>
                <a:cs typeface="Arial" pitchFamily="34" charset="0"/>
              </a:rPr>
              <a:t> </a:t>
            </a:r>
            <a:endParaRPr kumimoji="0" lang="he-IL" sz="1800" b="0" i="0" u="none" strike="noStrike" kern="1200" cap="none" spc="0" normalizeH="0" baseline="0" noProof="0" dirty="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40860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500"/>
                                        <p:tgtEl>
                                          <p:spTgt spid="5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blinds(horizontal)">
                                      <p:cBhvr>
                                        <p:cTn id="14" dur="500"/>
                                        <p:tgtEl>
                                          <p:spTgt spid="4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527"/>
                                        </p:tgtEl>
                                        <p:attrNameLst>
                                          <p:attrName>style.visibility</p:attrName>
                                        </p:attrNameLst>
                                      </p:cBhvr>
                                      <p:to>
                                        <p:strVal val="visible"/>
                                      </p:to>
                                    </p:set>
                                    <p:animEffect transition="in" filter="fade">
                                      <p:cBhvr>
                                        <p:cTn id="28" dur="500"/>
                                        <p:tgtEl>
                                          <p:spTgt spid="5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500"/>
                                        <p:tgtEl>
                                          <p:spTgt spid="5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528"/>
                                        </p:tgtEl>
                                        <p:attrNameLst>
                                          <p:attrName>style.visibility</p:attrName>
                                        </p:attrNameLst>
                                      </p:cBhvr>
                                      <p:to>
                                        <p:strVal val="visible"/>
                                      </p:to>
                                    </p:set>
                                    <p:animEffect transition="in" filter="fade">
                                      <p:cBhvr>
                                        <p:cTn id="42" dur="500"/>
                                        <p:tgtEl>
                                          <p:spTgt spid="5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nodePh="1">
                                  <p:stCondLst>
                                    <p:cond delay="0"/>
                                  </p:stCondLst>
                                  <p:endCondLst>
                                    <p:cond evt="begin" delay="0">
                                      <p:tn val="45"/>
                                    </p:cond>
                                  </p:end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6"/>
                                        </p:tgtEl>
                                        <p:attrNameLst>
                                          <p:attrName>style.visibility</p:attrName>
                                        </p:attrNameLst>
                                      </p:cBhvr>
                                      <p:to>
                                        <p:strVal val="visible"/>
                                      </p:to>
                                    </p:set>
                                    <p:animEffect transition="in" filter="blinds(horizontal)">
                                      <p:cBhvr>
                                        <p:cTn id="5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Graphic spid="521" grpId="0">
        <p:bldAsOne/>
      </p:bldGraphic>
      <p:bldGraphic spid="527" grpId="0">
        <p:bldAsOne/>
      </p:bldGraphic>
      <p:bldGraphic spid="525" grpId="0">
        <p:bldAsOne/>
      </p:bldGraphic>
      <p:bldGraphic spid="528" grpId="0">
        <p:bldAsOne/>
      </p:bldGraphic>
      <p:bldP spid="439" grpId="0"/>
      <p:bldP spid="4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9"/>
          <p:cNvSpPr>
            <a:spLocks noGrp="1"/>
          </p:cNvSpPr>
          <p:nvPr>
            <p:ph sz="quarter" idx="4294967295"/>
          </p:nvPr>
        </p:nvSpPr>
        <p:spPr>
          <a:xfrm>
            <a:off x="395288" y="1412875"/>
            <a:ext cx="7848600" cy="1800225"/>
          </a:xfrm>
        </p:spPr>
        <p:txBody>
          <a:bodyPr/>
          <a:lstStyle/>
          <a:p>
            <a:pPr marL="80963" indent="0" algn="l" defTabSz="914400" rtl="0" eaLnBrk="1" hangingPunct="1">
              <a:lnSpc>
                <a:spcPct val="150000"/>
              </a:lnSpc>
              <a:spcBef>
                <a:spcPct val="20000"/>
              </a:spcBef>
              <a:buFont typeface="Arial" pitchFamily="34" charset="0"/>
              <a:buNone/>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The problem</a:t>
            </a:r>
            <a:endParaRPr lang="en-US" sz="2800" b="1" dirty="0">
              <a:latin typeface="Times New Roman" pitchFamily="18" charset="0"/>
            </a:endParaRPr>
          </a:p>
          <a:p>
            <a:pPr marL="80963" indent="0" algn="l" defTabSz="914400" rtl="0" eaLnBrk="1" hangingPunct="1">
              <a:lnSpc>
                <a:spcPct val="150000"/>
              </a:lnSpc>
              <a:spcBef>
                <a:spcPct val="20000"/>
              </a:spcBef>
              <a:buFont typeface="Arial" pitchFamily="34" charset="0"/>
              <a:buNone/>
              <a:defRPr/>
            </a:pPr>
            <a:r>
              <a:rPr lang="en-US" sz="2800" dirty="0">
                <a:latin typeface="Times New Roman" pitchFamily="18" charset="0"/>
              </a:rPr>
              <a:t>The contact network is not known.</a:t>
            </a:r>
            <a:endParaRPr lang="he-IL" sz="2800" dirty="0">
              <a:latin typeface="Times New Roman" pitchFamily="18" charset="0"/>
            </a:endParaRPr>
          </a:p>
        </p:txBody>
      </p:sp>
      <p:sp>
        <p:nvSpPr>
          <p:cNvPr id="45059" name="Slide Number Placeholder 3"/>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B33590BF-19CF-4FF4-81BA-2B43AFA3085F}"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8" name="Content Placeholder 9"/>
          <p:cNvSpPr txBox="1">
            <a:spLocks/>
          </p:cNvSpPr>
          <p:nvPr/>
        </p:nvSpPr>
        <p:spPr>
          <a:xfrm>
            <a:off x="395288" y="3860800"/>
            <a:ext cx="8640762" cy="2592388"/>
          </a:xfrm>
          <a:prstGeom prst="rect">
            <a:avLst/>
          </a:prstGeom>
        </p:spPr>
        <p:txBody>
          <a:bodyPr>
            <a:normAutofit/>
          </a:bodyPr>
          <a:lstStyle>
            <a:lvl1pPr marL="80963">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1" i="0" u="none" strike="noStrike" kern="1200" cap="none" spc="0" normalizeH="0" baseline="0" noProof="0" dirty="0">
                <a:ln>
                  <a:noFill/>
                </a:ln>
                <a:solidFill>
                  <a:srgbClr val="3333CC"/>
                </a:solidFill>
                <a:effectLst>
                  <a:outerShdw blurRad="38100" dist="38100" dir="2700000" algn="tl">
                    <a:srgbClr val="C0C0C0"/>
                  </a:outerShdw>
                </a:effectLst>
                <a:uLnTx/>
                <a:uFillTx/>
                <a:latin typeface="Times New Roman" pitchFamily="18" charset="0"/>
                <a:cs typeface="Times New Roman" pitchFamily="18" charset="0"/>
              </a:rPr>
              <a:t>Optional solution</a:t>
            </a:r>
            <a:endParaRPr kumimoji="0" lang="he-IL" sz="2800" b="0" i="0" u="none" strike="noStrike" kern="1200" cap="none" spc="0" normalizeH="0" baseline="0" noProof="0" dirty="0">
              <a:ln>
                <a:noFill/>
              </a:ln>
              <a:solidFill>
                <a:srgbClr val="3333CC"/>
              </a:solidFill>
              <a:effectLst/>
              <a:uLnTx/>
              <a:uFillTx/>
              <a:latin typeface="Times New Roman" pitchFamily="18" charset="0"/>
              <a:cs typeface="Times New Roman" pitchFamily="18" charset="0"/>
            </a:endParaRPr>
          </a:p>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Locating the central individuals indirectly.</a:t>
            </a:r>
            <a:endParaRPr kumimoji="0" lang="he-IL"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45061" name="Rectangle 8"/>
          <p:cNvSpPr>
            <a:spLocks noChangeArrowheads="1"/>
          </p:cNvSpPr>
          <p:nvPr/>
        </p:nvSpPr>
        <p:spPr bwMode="auto">
          <a:xfrm>
            <a:off x="468313" y="404813"/>
            <a:ext cx="8229600" cy="1063625"/>
          </a:xfrm>
          <a:prstGeom prst="rect">
            <a:avLst/>
          </a:prstGeom>
          <a:noFill/>
          <a:ln w="9525">
            <a:noFill/>
            <a:round/>
            <a:headEnd/>
            <a:tailEnd/>
          </a:ln>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Tree>
    <p:extLst>
      <p:ext uri="{BB962C8B-B14F-4D97-AF65-F5344CB8AC3E}">
        <p14:creationId xmlns:p14="http://schemas.microsoft.com/office/powerpoint/2010/main" val="243585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313" y="1124744"/>
            <a:ext cx="7920037" cy="865187"/>
          </a:xfrm>
        </p:spPr>
        <p:txBody>
          <a:bodyPr>
            <a:noAutofit/>
          </a:bodyPr>
          <a:lstStyle/>
          <a:p>
            <a:pPr algn="l" rtl="0" eaLnBrk="1" hangingPunct="1">
              <a:defRPr/>
            </a:pPr>
            <a:r>
              <a:rPr lang="en-US" sz="4000" dirty="0">
                <a:solidFill>
                  <a:schemeClr val="tx1"/>
                </a:solidFill>
                <a:latin typeface="Times New Roman" pitchFamily="18" charset="0"/>
                <a:cs typeface="Times New Roman" pitchFamily="18" charset="0"/>
              </a:rPr>
              <a:t>Locating the central individuals</a:t>
            </a:r>
            <a:r>
              <a:rPr lang="he-IL" sz="4000" dirty="0">
                <a:solidFill>
                  <a:schemeClr val="tx1"/>
                </a:solidFill>
                <a:latin typeface="Times New Roman" pitchFamily="18" charset="0"/>
                <a:cs typeface="Times New Roman" pitchFamily="18" charset="0"/>
              </a:rPr>
              <a:t> </a:t>
            </a:r>
            <a:r>
              <a:rPr lang="en-US" sz="4000" dirty="0">
                <a:solidFill>
                  <a:schemeClr val="tx1"/>
                </a:solidFill>
                <a:latin typeface="Times New Roman" pitchFamily="18" charset="0"/>
                <a:cs typeface="Times New Roman" pitchFamily="18" charset="0"/>
              </a:rPr>
              <a:t>indirectly</a:t>
            </a:r>
            <a:r>
              <a:rPr lang="he-IL" sz="4000" dirty="0">
                <a:solidFill>
                  <a:schemeClr val="tx1"/>
                </a:solidFill>
                <a:latin typeface="Times New Roman" pitchFamily="18" charset="0"/>
                <a:cs typeface="Times New Roman" pitchFamily="18" charset="0"/>
              </a:rPr>
              <a:t> </a:t>
            </a:r>
            <a:br>
              <a:rPr lang="he-IL" sz="4000" dirty="0">
                <a:solidFill>
                  <a:schemeClr val="tx1"/>
                </a:solidFill>
                <a:latin typeface="Times New Roman" pitchFamily="18" charset="0"/>
                <a:cs typeface="Times New Roman" pitchFamily="18" charset="0"/>
              </a:rPr>
            </a:br>
            <a:endParaRPr lang="he-IL" sz="4000" dirty="0">
              <a:solidFill>
                <a:schemeClr val="tx1"/>
              </a:solidFill>
              <a:latin typeface="Times New Roman" pitchFamily="18" charset="0"/>
              <a:cs typeface="Times New Roman" pitchFamily="18" charset="0"/>
            </a:endParaRPr>
          </a:p>
        </p:txBody>
      </p:sp>
      <p:sp>
        <p:nvSpPr>
          <p:cNvPr id="47107" name="Content Placeholder 2"/>
          <p:cNvSpPr>
            <a:spLocks noGrp="1"/>
          </p:cNvSpPr>
          <p:nvPr>
            <p:ph sz="quarter" idx="4294967295"/>
          </p:nvPr>
        </p:nvSpPr>
        <p:spPr>
          <a:xfrm>
            <a:off x="468313" y="21320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Cohen et al. (2003) suggested that random immunization of almost all the population is equivalent in reducing the rate of infection by</a:t>
            </a:r>
            <a:r>
              <a:rPr lang="en-US" sz="2400" b="1" dirty="0">
                <a:latin typeface="Times New Roman" pitchFamily="18" charset="0"/>
              </a:rPr>
              <a:t> </a:t>
            </a:r>
            <a:r>
              <a:rPr lang="en-US" sz="2400" dirty="0">
                <a:latin typeface="Times New Roman" pitchFamily="18" charset="0"/>
              </a:rPr>
              <a:t>randomly choosing 25% of the population and randomly immunizing one of their friends.</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710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03DA35A-E3D2-4F9C-BBAE-05ABB79D728C}"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35174" name="Text Box 6"/>
          <p:cNvSpPr txBox="1">
            <a:spLocks noChangeArrowheads="1"/>
          </p:cNvSpPr>
          <p:nvPr/>
        </p:nvSpPr>
        <p:spPr bwMode="auto">
          <a:xfrm>
            <a:off x="468313" y="4437063"/>
            <a:ext cx="7704137"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Very elegant but impractical!</a:t>
            </a:r>
          </a:p>
        </p:txBody>
      </p:sp>
    </p:spTree>
    <p:extLst>
      <p:ext uri="{BB962C8B-B14F-4D97-AF65-F5344CB8AC3E}">
        <p14:creationId xmlns:p14="http://schemas.microsoft.com/office/powerpoint/2010/main" val="4190308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blinds(horizontal)">
                                      <p:cBhvr>
                                        <p:cTn id="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quarter" idx="4294967295"/>
          </p:nvPr>
        </p:nvSpPr>
        <p:spPr>
          <a:xfrm>
            <a:off x="468313" y="19161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b="1" dirty="0">
                <a:latin typeface="Times New Roman" pitchFamily="18" charset="0"/>
              </a:rPr>
              <a:t>Hypothesis</a:t>
            </a:r>
            <a:r>
              <a:rPr lang="en-US" sz="2400" dirty="0">
                <a:latin typeface="Times New Roman" pitchFamily="18" charset="0"/>
              </a:rPr>
              <a:t>  </a:t>
            </a: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Central individuals have a higher probability of becoming infected, especially before the peak of the disease.  </a:t>
            </a:r>
          </a:p>
          <a:p>
            <a:pPr marL="0" lvl="1" indent="0" algn="l" defTabSz="914400" rtl="0" eaLnBrk="1" hangingPunct="1">
              <a:lnSpc>
                <a:spcPct val="150000"/>
              </a:lnSpc>
              <a:spcBef>
                <a:spcPct val="20000"/>
              </a:spcBef>
              <a:buFont typeface="Arial" pitchFamily="34" charset="0"/>
              <a:buNone/>
            </a:pPr>
            <a:endParaRPr lang="en-US" sz="2400" dirty="0">
              <a:latin typeface="Times New Roman" pitchFamily="18" charset="0"/>
            </a:endParaRP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Hence, </a:t>
            </a:r>
            <a:r>
              <a:rPr lang="en-US" sz="2400" b="1" dirty="0">
                <a:latin typeface="Times New Roman" pitchFamily="18" charset="0"/>
              </a:rPr>
              <a:t>immunizing those who became infected in the former season</a:t>
            </a:r>
            <a:r>
              <a:rPr lang="en-US" sz="2400" dirty="0">
                <a:latin typeface="Times New Roman" pitchFamily="18" charset="0"/>
              </a:rPr>
              <a:t> will be highly effective policy. </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9155"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8AB6268-B2A1-45F1-A3FB-B3F634FA8AA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 name="Title 1"/>
          <p:cNvSpPr txBox="1">
            <a:spLocks/>
          </p:cNvSpPr>
          <p:nvPr/>
        </p:nvSpPr>
        <p:spPr bwMode="auto">
          <a:xfrm>
            <a:off x="468313" y="1124744"/>
            <a:ext cx="7920037" cy="865187"/>
          </a:xfrm>
          <a:prstGeom prst="rect">
            <a:avLst/>
          </a:prstGeom>
          <a:noFill/>
          <a:ln w="9525">
            <a:noFill/>
            <a:round/>
            <a:headEnd/>
            <a:tailEnd/>
          </a:ln>
        </p:spPr>
        <p:txBody>
          <a:bodyPr vert="horz" wrap="square" lIns="90000" tIns="46800" rIns="90000" bIns="46800" numCol="1" anchor="ctr" anchorCtr="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Locating the central individuals</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indirectly</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b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br>
            <a:endParaRPr kumimoji="0" lang="he-IL" sz="4000" b="0" i="0" u="none" strike="noStrike" kern="0" cap="none" spc="0" normalizeH="0" baseline="0" noProof="0" dirty="0">
              <a:ln>
                <a:noFill/>
              </a:ln>
              <a:solidFill>
                <a:srgbClr val="000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401332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468313" y="639093"/>
            <a:ext cx="7200900"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Methods</a:t>
            </a:r>
          </a:p>
        </p:txBody>
      </p:sp>
      <p:sp>
        <p:nvSpPr>
          <p:cNvPr id="4" name="TextBox 3"/>
          <p:cNvSpPr txBox="1"/>
          <p:nvPr/>
        </p:nvSpPr>
        <p:spPr>
          <a:xfrm>
            <a:off x="611560" y="1844824"/>
            <a:ext cx="7632848" cy="5232202"/>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Two independent methods</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Contact networks epidemiology simulations (Scale free networks- location based, simulation based </a:t>
            </a:r>
            <a:r>
              <a:rPr kumimoji="0" lang="en-US" sz="2800" b="0" i="0" u="none" strike="noStrike" kern="1200" cap="none" spc="0" normalizeH="0" baseline="0" noProof="0">
                <a:ln>
                  <a:noFill/>
                </a:ln>
                <a:solidFill>
                  <a:srgbClr val="000000"/>
                </a:solidFill>
                <a:effectLst/>
                <a:uLnTx/>
                <a:uFillTx/>
                <a:latin typeface="Times New Roman" pitchFamily="18" charset="0"/>
                <a:cs typeface="Times New Roman" pitchFamily="18" charset="0"/>
              </a:rPr>
              <a:t>and algorithm </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based)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Empirical validation based on influenza data provided by the two largest health care providers in Israel,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Clalit</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and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Maccabi</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with more than  74% of the Israeli population.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9885330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611338" y="5301208"/>
            <a:ext cx="7200900" cy="1200329"/>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of antibodies acquired from previous infection can confer protection (ranging from 0 to 100%) against subsequent infection.</a:t>
            </a:r>
            <a:endPar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4" r="50000" b="50000"/>
          <a:stretch/>
        </p:blipFill>
        <p:spPr>
          <a:xfrm>
            <a:off x="251521" y="1412776"/>
            <a:ext cx="4248472" cy="3471293"/>
          </a:xfrm>
          <a:prstGeom prst="rect">
            <a:avLst/>
          </a:prstGeom>
        </p:spPr>
      </p:pic>
      <p:pic>
        <p:nvPicPr>
          <p:cNvPr id="2140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44" t="37813" r="51233" b="18447"/>
          <a:stretch/>
        </p:blipFill>
        <p:spPr bwMode="auto">
          <a:xfrm>
            <a:off x="4586794" y="1340768"/>
            <a:ext cx="4449702" cy="341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131840"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
        <p:nvSpPr>
          <p:cNvPr id="16" name="Rectangle 15"/>
          <p:cNvSpPr/>
          <p:nvPr/>
        </p:nvSpPr>
        <p:spPr bwMode="auto">
          <a:xfrm>
            <a:off x="7668344"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7083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323528" y="5127575"/>
            <a:ext cx="8747447" cy="461665"/>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 rate against subsequent infection assumed to be 80%</a:t>
            </a: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2405" t="3156" r="2163" b="52251"/>
          <a:stretch/>
        </p:blipFill>
        <p:spPr>
          <a:xfrm>
            <a:off x="395535" y="1988840"/>
            <a:ext cx="4024839" cy="30963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04" t="54151" r="744" b="318"/>
          <a:stretch/>
        </p:blipFill>
        <p:spPr>
          <a:xfrm>
            <a:off x="4499992" y="2067615"/>
            <a:ext cx="4463536" cy="3089577"/>
          </a:xfrm>
          <a:prstGeom prst="rect">
            <a:avLst/>
          </a:prstGeom>
        </p:spPr>
      </p:pic>
      <p:sp>
        <p:nvSpPr>
          <p:cNvPr id="6" name="Rectangle 5"/>
          <p:cNvSpPr/>
          <p:nvPr/>
        </p:nvSpPr>
        <p:spPr bwMode="auto">
          <a:xfrm>
            <a:off x="3203848"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3" name="Rectangle 12"/>
          <p:cNvSpPr/>
          <p:nvPr/>
        </p:nvSpPr>
        <p:spPr bwMode="auto">
          <a:xfrm>
            <a:off x="7596336"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180908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198438"/>
            <a:ext cx="7772400" cy="1143000"/>
          </a:xfrm>
        </p:spPr>
        <p:txBody>
          <a:bodyPr/>
          <a:lstStyle/>
          <a:p>
            <a:pPr algn="l"/>
            <a:r>
              <a:rPr lang="en-US" altLang="en-US" dirty="0"/>
              <a:t>The Health Industry </a:t>
            </a:r>
          </a:p>
        </p:txBody>
      </p:sp>
      <p:sp>
        <p:nvSpPr>
          <p:cNvPr id="71683" name="Content Placeholder 2"/>
          <p:cNvSpPr>
            <a:spLocks noGrp="1"/>
          </p:cNvSpPr>
          <p:nvPr>
            <p:ph idx="1"/>
          </p:nvPr>
        </p:nvSpPr>
        <p:spPr>
          <a:xfrm>
            <a:off x="685800" y="1341438"/>
            <a:ext cx="7772400" cy="2598737"/>
          </a:xfrm>
        </p:spPr>
        <p:txBody>
          <a:bodyPr/>
          <a:lstStyle/>
          <a:p>
            <a:pPr marL="0" indent="0">
              <a:buFontTx/>
              <a:buNone/>
            </a:pPr>
            <a:r>
              <a:rPr lang="en-US" altLang="en-US" dirty="0"/>
              <a:t>One of world’s largest and fastest growing</a:t>
            </a:r>
          </a:p>
          <a:p>
            <a:pPr marL="0" indent="0">
              <a:buFontTx/>
              <a:buNone/>
            </a:pPr>
            <a:endParaRPr lang="en-US" altLang="en-US" dirty="0"/>
          </a:p>
        </p:txBody>
      </p:sp>
      <p:sp>
        <p:nvSpPr>
          <p:cNvPr id="5" name="Rectangle 4"/>
          <p:cNvSpPr/>
          <p:nvPr/>
        </p:nvSpPr>
        <p:spPr bwMode="auto">
          <a:xfrm>
            <a:off x="1331913" y="3933825"/>
            <a:ext cx="2592387" cy="1008063"/>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2800" dirty="0">
                <a:solidFill>
                  <a:schemeClr val="tx1"/>
                </a:solidFill>
                <a:latin typeface="Times New Roman" pitchFamily="18" charset="0"/>
              </a:rPr>
              <a:t>Asymmetry of information </a:t>
            </a:r>
          </a:p>
        </p:txBody>
      </p:sp>
      <p:sp>
        <p:nvSpPr>
          <p:cNvPr id="6" name="Rectangle 5"/>
          <p:cNvSpPr>
            <a:spLocks noChangeArrowheads="1"/>
          </p:cNvSpPr>
          <p:nvPr/>
        </p:nvSpPr>
        <p:spPr bwMode="auto">
          <a:xfrm>
            <a:off x="4427538" y="3933825"/>
            <a:ext cx="2881312" cy="1008063"/>
          </a:xfrm>
          <a:prstGeom prst="rect">
            <a:avLst/>
          </a:prstGeom>
          <a:solidFill>
            <a:srgbClr val="8585E0"/>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a:buClrTx/>
              <a:buSzTx/>
              <a:buFontTx/>
              <a:buNone/>
            </a:pPr>
            <a:r>
              <a:rPr lang="en-US" altLang="en-US" sz="2800">
                <a:solidFill>
                  <a:schemeClr val="tx1"/>
                </a:solidFill>
                <a:latin typeface="Times New Roman" panose="02020603050405020304" pitchFamily="18" charset="0"/>
              </a:rPr>
              <a:t>Non-competitive markets  </a:t>
            </a:r>
          </a:p>
        </p:txBody>
      </p:sp>
      <p:sp>
        <p:nvSpPr>
          <p:cNvPr id="7" name="Rectangle 6"/>
          <p:cNvSpPr/>
          <p:nvPr/>
        </p:nvSpPr>
        <p:spPr bwMode="auto">
          <a:xfrm>
            <a:off x="2268538" y="5805488"/>
            <a:ext cx="4391025" cy="6477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4000" b="1" dirty="0">
                <a:solidFill>
                  <a:schemeClr val="tx1"/>
                </a:solidFill>
                <a:latin typeface="Times New Roman" pitchFamily="18" charset="0"/>
              </a:rPr>
              <a:t>Market failures</a:t>
            </a:r>
          </a:p>
        </p:txBody>
      </p:sp>
      <p:sp>
        <p:nvSpPr>
          <p:cNvPr id="8" name="Right Arrow 7"/>
          <p:cNvSpPr>
            <a:spLocks noChangeArrowheads="1"/>
          </p:cNvSpPr>
          <p:nvPr/>
        </p:nvSpPr>
        <p:spPr bwMode="auto">
          <a:xfrm rot="2282193">
            <a:off x="2298700" y="5202238"/>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9" name="Right Arrow 8"/>
          <p:cNvSpPr>
            <a:spLocks noChangeArrowheads="1"/>
          </p:cNvSpPr>
          <p:nvPr/>
        </p:nvSpPr>
        <p:spPr bwMode="auto">
          <a:xfrm rot="8585220">
            <a:off x="5321300" y="5197475"/>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4" name="Rectangle 3"/>
          <p:cNvSpPr/>
          <p:nvPr/>
        </p:nvSpPr>
        <p:spPr>
          <a:xfrm>
            <a:off x="827088" y="2205038"/>
            <a:ext cx="7345362" cy="1200150"/>
          </a:xfrm>
          <a:prstGeom prst="rect">
            <a:avLst/>
          </a:prstGeom>
        </p:spPr>
        <p:txBody>
          <a:bodyPr>
            <a:spAutoFit/>
          </a:bodyPr>
          <a:lstStyle/>
          <a:p>
            <a:pPr marL="342900" indent="-342900" rtl="0" eaLnBrk="0" hangingPunct="0">
              <a:buClr>
                <a:srgbClr val="000000"/>
              </a:buClr>
              <a:buSzPct val="100000"/>
              <a:buFont typeface="Arial"/>
              <a:buChar char="•"/>
              <a:defRPr/>
            </a:pPr>
            <a:r>
              <a:rPr lang="en-US" sz="2400" dirty="0">
                <a:solidFill>
                  <a:srgbClr val="000000"/>
                </a:solidFill>
                <a:latin typeface="+mj-lt"/>
              </a:rPr>
              <a:t>The vaccination market alone sored from $5.7 billion in 2003 to $24 billion in 2012, and is predicted to reach $61 billion by 2020 </a:t>
            </a:r>
          </a:p>
        </p:txBody>
      </p:sp>
    </p:spTree>
    <p:extLst>
      <p:ext uri="{BB962C8B-B14F-4D97-AF65-F5344CB8AC3E}">
        <p14:creationId xmlns:p14="http://schemas.microsoft.com/office/powerpoint/2010/main" val="187575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5" y="620688"/>
            <a:ext cx="8218239" cy="1200329"/>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risk in previously infected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16" y="2132856"/>
            <a:ext cx="6921312" cy="4286436"/>
          </a:xfrm>
          <a:prstGeom prst="rect">
            <a:avLst/>
          </a:prstGeom>
        </p:spPr>
      </p:pic>
    </p:spTree>
    <p:extLst>
      <p:ext uri="{BB962C8B-B14F-4D97-AF65-F5344CB8AC3E}">
        <p14:creationId xmlns:p14="http://schemas.microsoft.com/office/powerpoint/2010/main" val="38864829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txBox="1">
            <a:spLocks noChangeArrowheads="1"/>
          </p:cNvSpPr>
          <p:nvPr/>
        </p:nvSpPr>
        <p:spPr bwMode="auto">
          <a:xfrm>
            <a:off x="0" y="5318125"/>
            <a:ext cx="8101013" cy="1512888"/>
          </a:xfrm>
          <a:prstGeom prst="rect">
            <a:avLst/>
          </a:prstGeom>
          <a:noFill/>
          <a:ln w="9525">
            <a:noFill/>
            <a:miter lim="800000"/>
            <a:headEnd/>
            <a:tailEnd/>
          </a:ln>
        </p:spPr>
        <p:txBody>
          <a:bodyPr/>
          <a:lstStyle/>
          <a:p>
            <a:pPr marL="342900" marR="0" lvl="0" indent="-342900" algn="ctr" defTabSz="914400" rtl="1" eaLnBrk="0" fontAlgn="base" latinLnBrk="0" hangingPunct="0">
              <a:lnSpc>
                <a:spcPct val="150000"/>
              </a:lnSpc>
              <a:spcBef>
                <a:spcPct val="20000"/>
              </a:spcBef>
              <a:spcAft>
                <a:spcPct val="0"/>
              </a:spcAft>
              <a:buClr>
                <a:srgbClr val="000000"/>
              </a:buClr>
              <a:buSzPct val="100000"/>
              <a:buFont typeface="Arial" pitchFamily="34" charset="0"/>
              <a:buChar char="•"/>
              <a:tabLst/>
              <a:defRPr/>
            </a:pPr>
            <a:endParaRPr kumimoji="0" lang="he-IL" sz="3000" b="0" i="0" u="none" strike="noStrike" kern="1200" cap="none" spc="0" normalizeH="0" baseline="0" noProof="0">
              <a:ln>
                <a:noFill/>
              </a:ln>
              <a:solidFill>
                <a:srgbClr val="33475F"/>
              </a:solidFill>
              <a:effectLst/>
              <a:uLnTx/>
              <a:uFillTx/>
              <a:latin typeface="Gill Sans MT" pitchFamily="34" charset="0"/>
              <a:cs typeface="Arial" pitchFamily="34" charset="0"/>
            </a:endParaRPr>
          </a:p>
        </p:txBody>
      </p:sp>
      <p:sp>
        <p:nvSpPr>
          <p:cNvPr id="25" name="Rectangle 3"/>
          <p:cNvSpPr txBox="1">
            <a:spLocks noChangeArrowheads="1"/>
          </p:cNvSpPr>
          <p:nvPr/>
        </p:nvSpPr>
        <p:spPr>
          <a:xfrm>
            <a:off x="0" y="1196975"/>
            <a:ext cx="8104188" cy="5661025"/>
          </a:xfrm>
          <a:prstGeom prst="rect">
            <a:avLst/>
          </a:prstGeom>
        </p:spPr>
        <p:txBody>
          <a:bodyPr>
            <a:normAutofit/>
          </a:bodyPr>
          <a:lstStyle>
            <a:lvl1pPr>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en-US" sz="2800" b="0" i="0" u="none" strike="noStrike" kern="1200" cap="none" spc="0" normalizeH="0" baseline="0" noProof="0">
              <a:ln>
                <a:noFill/>
              </a:ln>
              <a:solidFill>
                <a:srgbClr val="33475F"/>
              </a:solidFill>
              <a:effectLst/>
              <a:uLnTx/>
              <a:uFillTx/>
              <a:latin typeface="Gill Sans MT" pitchFamily="34" charset="0"/>
              <a:cs typeface="Arial" pitchFamily="34" charset="0"/>
            </a:endParaRPr>
          </a:p>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he-IL" sz="3000" b="1" i="0" u="sng" strike="noStrike" kern="1200" cap="none" spc="0" normalizeH="0" baseline="0" noProof="0">
              <a:ln>
                <a:noFill/>
              </a:ln>
              <a:solidFill>
                <a:srgbClr val="33475F"/>
              </a:solidFill>
              <a:effectLst>
                <a:outerShdw blurRad="38100" dist="38100" dir="2700000" algn="tl">
                  <a:srgbClr val="C0C0C0"/>
                </a:outerShdw>
              </a:effectLst>
              <a:uLnTx/>
              <a:uFillTx/>
              <a:latin typeface="Arial" pitchFamily="34" charset="0"/>
              <a:cs typeface="Arial" pitchFamily="34" charset="0"/>
            </a:endParaRPr>
          </a:p>
        </p:txBody>
      </p:sp>
      <p:sp>
        <p:nvSpPr>
          <p:cNvPr id="65540" name="Slide Number Placeholder 8"/>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F5087F8-7337-43ED-AEEA-6F1D34FF03F8}"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5541" name="Text Box 16"/>
          <p:cNvSpPr txBox="1">
            <a:spLocks noChangeArrowheads="1"/>
          </p:cNvSpPr>
          <p:nvPr/>
        </p:nvSpPr>
        <p:spPr bwMode="auto">
          <a:xfrm>
            <a:off x="468313" y="476250"/>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a:t>
            </a:r>
          </a:p>
        </p:txBody>
      </p:sp>
      <p:sp>
        <p:nvSpPr>
          <p:cNvPr id="65542" name="TextBox 1"/>
          <p:cNvSpPr txBox="1">
            <a:spLocks noChangeArrowheads="1"/>
          </p:cNvSpPr>
          <p:nvPr/>
        </p:nvSpPr>
        <p:spPr bwMode="auto">
          <a:xfrm>
            <a:off x="801688" y="1557338"/>
            <a:ext cx="7154688" cy="353943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RVP</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andom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accination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reviously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nfected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cquaintance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mmunization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16101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12" y="1700808"/>
            <a:ext cx="6971424" cy="4536504"/>
          </a:xfrm>
          <a:prstGeom prst="rect">
            <a:avLst/>
          </a:prstGeom>
        </p:spPr>
      </p:pic>
      <p:sp>
        <p:nvSpPr>
          <p:cNvPr id="6" name="Text Box 16"/>
          <p:cNvSpPr txBox="1">
            <a:spLocks noChangeArrowheads="1"/>
          </p:cNvSpPr>
          <p:nvPr/>
        </p:nvSpPr>
        <p:spPr bwMode="auto">
          <a:xfrm>
            <a:off x="468312" y="476250"/>
            <a:ext cx="8496176" cy="646331"/>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 simulation results</a:t>
            </a:r>
          </a:p>
        </p:txBody>
      </p:sp>
      <p:sp>
        <p:nvSpPr>
          <p:cNvPr id="7" name="TextBox 6"/>
          <p:cNvSpPr txBox="1"/>
          <p:nvPr/>
        </p:nvSpPr>
        <p:spPr>
          <a:xfrm>
            <a:off x="1691680" y="1403484"/>
            <a:ext cx="201622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- 0</a:t>
            </a:r>
          </a:p>
        </p:txBody>
      </p:sp>
      <p:sp>
        <p:nvSpPr>
          <p:cNvPr id="8" name="TextBox 7"/>
          <p:cNvSpPr txBox="1"/>
          <p:nvPr/>
        </p:nvSpPr>
        <p:spPr>
          <a:xfrm>
            <a:off x="5220072" y="1412776"/>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- 20</a:t>
            </a:r>
          </a:p>
        </p:txBody>
      </p:sp>
      <p:sp>
        <p:nvSpPr>
          <p:cNvPr id="9" name="TextBox 8"/>
          <p:cNvSpPr txBox="1"/>
          <p:nvPr/>
        </p:nvSpPr>
        <p:spPr>
          <a:xfrm>
            <a:off x="5076056" y="4067780"/>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- 80</a:t>
            </a:r>
          </a:p>
        </p:txBody>
      </p:sp>
      <p:sp>
        <p:nvSpPr>
          <p:cNvPr id="10" name="TextBox 9"/>
          <p:cNvSpPr txBox="1"/>
          <p:nvPr/>
        </p:nvSpPr>
        <p:spPr>
          <a:xfrm>
            <a:off x="1475656" y="4005064"/>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- 40</a:t>
            </a:r>
          </a:p>
        </p:txBody>
      </p:sp>
    </p:spTree>
    <p:extLst>
      <p:ext uri="{BB962C8B-B14F-4D97-AF65-F5344CB8AC3E}">
        <p14:creationId xmlns:p14="http://schemas.microsoft.com/office/powerpoint/2010/main" val="24304997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8"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84B79D08-DCD4-42E3-B34E-B130BCF26F10}"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9499" name="Rectangle 3"/>
          <p:cNvSpPr>
            <a:spLocks noChangeArrowheads="1"/>
          </p:cNvSpPr>
          <p:nvPr/>
        </p:nvSpPr>
        <p:spPr bwMode="auto">
          <a:xfrm>
            <a:off x="395288" y="3212976"/>
            <a:ext cx="8569325" cy="1754326"/>
          </a:xfrm>
          <a:prstGeom prst="rect">
            <a:avLst/>
          </a:prstGeom>
          <a:solidFill>
            <a:schemeClr val="bg1"/>
          </a:solid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OK, but how about real life…?</a:t>
            </a:r>
            <a:endParaRPr kumimoji="0" lang="he-IL"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1950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9502"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478378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p:txBody>
          <a:bodyPr/>
          <a:lstStyle/>
          <a:p>
            <a:pPr algn="l" rtl="0"/>
            <a:r>
              <a:rPr lang="en-US" dirty="0">
                <a:latin typeface="Times New Roman" pitchFamily="18" charset="0"/>
                <a:cs typeface="Times New Roman" pitchFamily="18" charset="0"/>
              </a:rPr>
              <a:t>Full data set of influenza records between 1998-2012 amongst the members “</a:t>
            </a:r>
            <a:r>
              <a:rPr lang="en-US" dirty="0" err="1">
                <a:latin typeface="Times New Roman" pitchFamily="18" charset="0"/>
                <a:cs typeface="Times New Roman" pitchFamily="18" charset="0"/>
              </a:rPr>
              <a:t>Clalit</a:t>
            </a:r>
            <a:r>
              <a:rPr lang="en-US" dirty="0">
                <a:latin typeface="Times New Roman" pitchFamily="18" charset="0"/>
                <a:cs typeface="Times New Roman" pitchFamily="18" charset="0"/>
              </a:rPr>
              <a:t> Health Services” and amongst the members “</a:t>
            </a:r>
            <a:r>
              <a:rPr lang="en-US" dirty="0" err="1">
                <a:latin typeface="Times New Roman" pitchFamily="18" charset="0"/>
                <a:cs typeface="Times New Roman" pitchFamily="18" charset="0"/>
              </a:rPr>
              <a:t>Maccabi</a:t>
            </a:r>
            <a:r>
              <a:rPr lang="en-US" dirty="0">
                <a:latin typeface="Times New Roman" pitchFamily="18" charset="0"/>
                <a:cs typeface="Times New Roman" pitchFamily="18" charset="0"/>
              </a:rPr>
              <a:t> Health Services”.</a:t>
            </a:r>
          </a:p>
          <a:p>
            <a:pPr algn="l" rtl="0"/>
            <a:r>
              <a:rPr lang="en-US" dirty="0">
                <a:latin typeface="Times New Roman" pitchFamily="18" charset="0"/>
                <a:cs typeface="Times New Roman" pitchFamily="18" charset="0"/>
              </a:rPr>
              <a:t>Data reported by over 4000 family physicians includes about 9 million reported cases along Israel</a:t>
            </a:r>
          </a:p>
          <a:p>
            <a:pPr algn="l" rtl="0"/>
            <a:endParaRPr lang="en-US" dirty="0">
              <a:latin typeface="Times New Roman" pitchFamily="18" charset="0"/>
              <a:cs typeface="Times New Roman" pitchFamily="18" charset="0"/>
            </a:endParaRPr>
          </a:p>
          <a:p>
            <a:pPr algn="l" rtl="0">
              <a:buNone/>
            </a:pPr>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1976656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a:xfrm>
            <a:off x="457200" y="1981201"/>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99950643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a:xfrm>
            <a:off x="457200" y="1981200"/>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2" y="1772816"/>
            <a:ext cx="8932603" cy="3587470"/>
          </a:xfrm>
          <a:prstGeom prst="rect">
            <a:avLst/>
          </a:prstGeom>
        </p:spPr>
      </p:pic>
    </p:spTree>
    <p:extLst>
      <p:ext uri="{BB962C8B-B14F-4D97-AF65-F5344CB8AC3E}">
        <p14:creationId xmlns:p14="http://schemas.microsoft.com/office/powerpoint/2010/main" val="41194705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8519" r="8612" b="19753"/>
          <a:stretch/>
        </p:blipFill>
        <p:spPr bwMode="auto">
          <a:xfrm>
            <a:off x="179512" y="1628800"/>
            <a:ext cx="8604448" cy="45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876992" y="4221088"/>
            <a:ext cx="720080"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 name="Oval 6"/>
          <p:cNvSpPr/>
          <p:nvPr/>
        </p:nvSpPr>
        <p:spPr bwMode="auto">
          <a:xfrm>
            <a:off x="3919098" y="5569396"/>
            <a:ext cx="64807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p:txBody>
          <a:bodyPr/>
          <a:lstStyle/>
          <a:p>
            <a:pPr algn="l" rtl="0">
              <a:buNone/>
            </a:pPr>
            <a:endParaRPr lang="en-US" dirty="0"/>
          </a:p>
          <a:p>
            <a:pPr algn="l" rtl="0"/>
            <a:endParaRPr lang="he-IL" dirty="0"/>
          </a:p>
        </p:txBody>
      </p:sp>
    </p:spTree>
    <p:extLst>
      <p:ext uri="{BB962C8B-B14F-4D97-AF65-F5344CB8AC3E}">
        <p14:creationId xmlns:p14="http://schemas.microsoft.com/office/powerpoint/2010/main" val="4202188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85800" y="0"/>
            <a:ext cx="7772400" cy="1143000"/>
          </a:xfrm>
        </p:spPr>
        <p:txBody>
          <a:bodyPr/>
          <a:lstStyle/>
          <a:p>
            <a:pPr algn="l"/>
            <a:r>
              <a:rPr kumimoji="1" lang="en-US" altLang="ja-JP">
                <a:cs typeface="Times New Roman" panose="02020603050405020304" pitchFamily="18" charset="0"/>
              </a:rPr>
              <a:t>Rotavirus</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395288" y="1773238"/>
            <a:ext cx="8226425" cy="3883025"/>
          </a:xfrm>
        </p:spPr>
        <p:txBody>
          <a:bodyPr/>
          <a:lstStyle/>
          <a:p>
            <a:pPr>
              <a:defRPr/>
            </a:pPr>
            <a:r>
              <a:rPr lang="en-US" altLang="ja-JP" sz="2400" dirty="0">
                <a:cs typeface="Times New Roman" pitchFamily="18" charset="0"/>
              </a:rPr>
              <a:t>The most common cause of severe gastroenteritis in children worldwide (WHO, </a:t>
            </a:r>
            <a:r>
              <a:rPr lang="en-US" sz="2400" dirty="0">
                <a:solidFill>
                  <a:srgbClr val="000000"/>
                </a:solidFill>
              </a:rPr>
              <a:t>Vaccines and Biologicals</a:t>
            </a:r>
            <a:r>
              <a:rPr lang="en-US" altLang="ja-JP" sz="2400" dirty="0">
                <a:cs typeface="Times New Roman" pitchFamily="18" charset="0"/>
              </a:rPr>
              <a:t>) </a:t>
            </a:r>
          </a:p>
          <a:p>
            <a:pPr>
              <a:defRPr/>
            </a:pPr>
            <a:endParaRPr lang="en-US" altLang="ja-JP" sz="2400" dirty="0">
              <a:cs typeface="Times New Roman" pitchFamily="18" charset="0"/>
            </a:endParaRPr>
          </a:p>
          <a:p>
            <a:pPr>
              <a:defRPr/>
            </a:pPr>
            <a:r>
              <a:rPr lang="en-US" altLang="ja-JP" sz="2400" dirty="0">
                <a:cs typeface="Times New Roman" pitchFamily="18" charset="0"/>
              </a:rPr>
              <a:t>In Japan the disease occurs most intensively among children under five (Sato et al. 2011, </a:t>
            </a:r>
            <a:r>
              <a:rPr lang="en-US" altLang="ja-JP" sz="2400" dirty="0" err="1">
                <a:cs typeface="Times New Roman" pitchFamily="18" charset="0"/>
              </a:rPr>
              <a:t>Nakagomi</a:t>
            </a:r>
            <a:r>
              <a:rPr lang="en-US" altLang="ja-JP" sz="2400" dirty="0">
                <a:cs typeface="Times New Roman" pitchFamily="18" charset="0"/>
              </a:rPr>
              <a:t> et al. 2013)</a:t>
            </a:r>
            <a:endParaRPr lang="en-US" altLang="ja-JP" sz="2400" baseline="30000" dirty="0">
              <a:cs typeface="Times New Roman" pitchFamily="18" charset="0"/>
            </a:endParaRPr>
          </a:p>
          <a:p>
            <a:pPr lvl="1">
              <a:defRPr/>
            </a:pPr>
            <a:r>
              <a:rPr lang="en-US" altLang="ja-JP" sz="2000" dirty="0">
                <a:cs typeface="Times New Roman" pitchFamily="18" charset="0"/>
              </a:rPr>
              <a:t>700,000 office visits</a:t>
            </a:r>
          </a:p>
          <a:p>
            <a:pPr lvl="1">
              <a:defRPr/>
            </a:pPr>
            <a:r>
              <a:rPr lang="en-US" altLang="ja-JP" sz="2000" dirty="0">
                <a:cs typeface="Times New Roman" pitchFamily="18" charset="0"/>
              </a:rPr>
              <a:t>78,000 hospitalizations annually (mainly children&lt;2)</a:t>
            </a:r>
          </a:p>
          <a:p>
            <a:pPr lvl="1">
              <a:defRPr/>
            </a:pPr>
            <a:r>
              <a:rPr lang="en-US" altLang="ja-JP" sz="2000" dirty="0">
                <a:cs typeface="Times New Roman" pitchFamily="18" charset="0"/>
              </a:rPr>
              <a:t>Medical cost of JPY10 billion (=USD 96 million)</a:t>
            </a:r>
            <a:endParaRPr lang="en-US" altLang="ja-JP" sz="2400" baseline="30000" dirty="0">
              <a:cs typeface="Times New Roman" pitchFamily="18" charset="0"/>
            </a:endParaRPr>
          </a:p>
          <a:p>
            <a:pPr marL="457200" lvl="1" indent="0">
              <a:buFontTx/>
              <a:buNone/>
              <a:defRPr/>
            </a:pPr>
            <a:endParaRPr lang="en-US" altLang="ja-JP"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7C5B0929-89D1-4375-8A59-16456301C509}" type="slidenum">
              <a:rPr lang="he-IL" altLang="en-US">
                <a:solidFill>
                  <a:schemeClr val="bg1"/>
                </a:solidFill>
                <a:latin typeface="Times New Roman" panose="02020603050405020304" pitchFamily="18" charset="0"/>
              </a:rPr>
              <a:pPr algn="ctr"/>
              <a:t>6</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44770378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a:xfrm>
            <a:off x="685800" y="0"/>
            <a:ext cx="7772400" cy="1143000"/>
          </a:xfrm>
        </p:spPr>
        <p:txBody>
          <a:bodyPr/>
          <a:lstStyle/>
          <a:p>
            <a:pPr algn="l"/>
            <a:r>
              <a:rPr lang="en-US" altLang="ja-JP">
                <a:cs typeface="Times New Roman" panose="02020603050405020304" pitchFamily="18" charset="0"/>
              </a:rPr>
              <a:t>Vaccination </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468313" y="1773238"/>
            <a:ext cx="8226425" cy="2735882"/>
          </a:xfrm>
        </p:spPr>
        <p:txBody>
          <a:bodyPr/>
          <a:lstStyle/>
          <a:p>
            <a:pPr>
              <a:defRPr/>
            </a:pPr>
            <a:r>
              <a:rPr lang="en-US" altLang="ja-JP" sz="2400" dirty="0" err="1">
                <a:cs typeface="Times"/>
              </a:rPr>
              <a:t>RotaTeq</a:t>
            </a:r>
            <a:r>
              <a:rPr lang="en-US" altLang="ja-JP" sz="2400" dirty="0">
                <a:ea typeface="ＭＳ Ｐゴシック"/>
                <a:cs typeface="Times"/>
              </a:rPr>
              <a:t>®, </a:t>
            </a:r>
            <a:r>
              <a:rPr lang="en-US" altLang="ja-JP" sz="2400" dirty="0">
                <a:cs typeface="Times"/>
              </a:rPr>
              <a:t>a highly effective vaccination is licensed in Japan:</a:t>
            </a:r>
          </a:p>
          <a:p>
            <a:pPr lvl="1">
              <a:buFontTx/>
              <a:buChar char="-"/>
              <a:defRPr/>
            </a:pPr>
            <a:r>
              <a:rPr lang="en-US" altLang="ja-JP" sz="2400" dirty="0">
                <a:latin typeface="+mj-lt"/>
                <a:cs typeface="+mn-cs"/>
              </a:rPr>
              <a:t>Composed of three identical doses</a:t>
            </a:r>
          </a:p>
          <a:p>
            <a:pPr lvl="1">
              <a:buFontTx/>
              <a:buChar char="-"/>
              <a:defRPr/>
            </a:pPr>
            <a:r>
              <a:rPr lang="en-US" altLang="ja-JP" sz="2400" dirty="0"/>
              <a:t>95% efficacy in preventing hospitalizations (</a:t>
            </a:r>
            <a:r>
              <a:rPr lang="en-US" altLang="ja-JP" sz="2400" dirty="0" err="1"/>
              <a:t>Vesicary</a:t>
            </a:r>
            <a:r>
              <a:rPr lang="en-US" altLang="ja-JP" sz="2400" dirty="0"/>
              <a:t> et al. 2006)</a:t>
            </a:r>
          </a:p>
          <a:p>
            <a:pPr lvl="1">
              <a:buFontTx/>
              <a:buChar char="-"/>
              <a:defRPr/>
            </a:pPr>
            <a:r>
              <a:rPr lang="en-US" altLang="ja-JP" sz="2400" dirty="0"/>
              <a:t>Indirect protection gained through vaccination (</a:t>
            </a:r>
            <a:r>
              <a:rPr lang="en-US" altLang="ja-JP" sz="2400" dirty="0" err="1"/>
              <a:t>Seybolt</a:t>
            </a:r>
            <a:r>
              <a:rPr lang="en-US" altLang="ja-JP" sz="2400" dirty="0"/>
              <a:t> et al. 2012) </a:t>
            </a:r>
          </a:p>
          <a:p>
            <a:pPr marL="0" lvl="1" indent="0">
              <a:buFontTx/>
              <a:buNone/>
              <a:defRPr/>
            </a:pPr>
            <a:endParaRPr lang="en-US" altLang="ja-JP" sz="2400" dirty="0"/>
          </a:p>
          <a:p>
            <a:pPr>
              <a:defRPr/>
            </a:pPr>
            <a:r>
              <a:rPr lang="en-US" altLang="ja-JP" sz="2400" dirty="0">
                <a:cs typeface="Times"/>
              </a:rPr>
              <a:t>The recommendations for three doses of </a:t>
            </a:r>
            <a:r>
              <a:rPr lang="en-US" altLang="ja-JP" sz="2400" dirty="0" err="1">
                <a:cs typeface="Times"/>
              </a:rPr>
              <a:t>RotaTeq</a:t>
            </a:r>
            <a:r>
              <a:rPr lang="en-US" altLang="ja-JP" sz="2400" dirty="0">
                <a:cs typeface="Times"/>
              </a:rPr>
              <a:t> vaccine have been adopted identically worldwide.</a:t>
            </a:r>
          </a:p>
          <a:p>
            <a:pPr marL="0" indent="0">
              <a:buFontTx/>
              <a:buNone/>
              <a:defRPr/>
            </a:pPr>
            <a:endParaRPr lang="en-US" altLang="ja-JP" baseline="30000" dirty="0">
              <a:latin typeface="+mj-lt"/>
              <a:cs typeface="+mn-cs"/>
            </a:endParaRPr>
          </a:p>
          <a:p>
            <a:pPr>
              <a:defRPr/>
            </a:pPr>
            <a:endParaRPr lang="en-US" altLang="ja-JP" baseline="30000" dirty="0">
              <a:latin typeface="+mj-lt"/>
              <a:cs typeface="+mn-cs"/>
            </a:endParaRPr>
          </a:p>
          <a:p>
            <a:pPr>
              <a:defRPr/>
            </a:pPr>
            <a:endParaRPr kumimoji="1" lang="ja-JP" altLang="en-US" dirty="0">
              <a:latin typeface="+mj-lt"/>
              <a:cs typeface="+mn-cs"/>
            </a:endParaRPr>
          </a:p>
        </p:txBody>
      </p:sp>
      <p:sp>
        <p:nvSpPr>
          <p:cNvPr id="4" name="タイトル 1"/>
          <p:cNvSpPr txBox="1">
            <a:spLocks/>
          </p:cNvSpPr>
          <p:nvPr/>
        </p:nvSpPr>
        <p:spPr bwMode="auto">
          <a:xfrm>
            <a:off x="616024" y="566124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
                <a:srgbClr val="000000"/>
              </a:buClr>
              <a:buFont typeface="Times New Roman" panose="02020603050405020304" pitchFamily="18" charset="0"/>
              <a:buNone/>
            </a:pPr>
            <a:r>
              <a:rPr lang="en-US" altLang="ja-JP" i="1" dirty="0">
                <a:solidFill>
                  <a:schemeClr val="tx2"/>
                </a:solidFill>
                <a:cs typeface="Times New Roman" panose="02020603050405020304" pitchFamily="18" charset="0"/>
              </a:rPr>
              <a:t>Does it make sense? </a:t>
            </a:r>
            <a:endParaRPr kumimoji="1" lang="ja-JP" altLang="en-US" i="1"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514458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241300" y="198913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45B6CE4D-D000-4713-9B91-A05548D18D0C}" type="slidenum">
              <a:rPr lang="he-IL" altLang="en-US">
                <a:solidFill>
                  <a:schemeClr val="bg1"/>
                </a:solidFill>
                <a:latin typeface="Times New Roman" panose="02020603050405020304" pitchFamily="18" charset="0"/>
              </a:rPr>
              <a:pPr algn="ctr"/>
              <a:t>8</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7029844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0"/>
            <a:ext cx="7772400" cy="1143000"/>
          </a:xfrm>
        </p:spPr>
        <p:txBody>
          <a:bodyPr/>
          <a:lstStyle/>
          <a:p>
            <a:pPr algn="l">
              <a:defRPr/>
            </a:pPr>
            <a:r>
              <a:rPr kumimoji="1" lang="en-US" altLang="ja-JP" dirty="0">
                <a:ea typeface="+mn-ea"/>
                <a:cs typeface="Times New Roman" panose="02020603050405020304" pitchFamily="18" charset="0"/>
              </a:rPr>
              <a:t>Population pyramid</a:t>
            </a:r>
            <a:endParaRPr kumimoji="1" lang="ja-JP" altLang="en-US" dirty="0">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07265F1-AD25-49B2-9A45-E0C451B20F5C}" type="slidenum">
              <a:rPr lang="he-IL" altLang="en-US">
                <a:solidFill>
                  <a:schemeClr val="bg1"/>
                </a:solidFill>
                <a:latin typeface="Times New Roman" panose="02020603050405020304" pitchFamily="18" charset="0"/>
              </a:rPr>
              <a:pPr algn="ctr"/>
              <a:t>9</a:t>
            </a:fld>
            <a:endParaRPr lang="en-US" altLang="en-US">
              <a:solidFill>
                <a:schemeClr val="bg1"/>
              </a:solidFill>
              <a:latin typeface="Times New Roman" panose="02020603050405020304" pitchFamily="18" charset="0"/>
            </a:endParaRPr>
          </a:p>
        </p:txBody>
      </p:sp>
      <p:pic>
        <p:nvPicPr>
          <p:cNvPr id="2054" name="Picture 6" descr="http://www.census.gov/population/international/data/idb/populationPyramid.Region.php?2010|JA|4985666.00|Japan%20-%2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032250"/>
            <a:ext cx="3313112"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census.gov/population/international/data/idb/populationPyramid.Region.php?2010|FR|2280738.00|France%20-%20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609725"/>
            <a:ext cx="32845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http://www.census.gov/population/international/data/idb/populationPyramid.Region.php?2010|IS|363428.00|Israel%20-%202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39875"/>
            <a:ext cx="33448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テキスト ボックス 2"/>
          <p:cNvSpPr txBox="1">
            <a:spLocks noChangeArrowheads="1"/>
          </p:cNvSpPr>
          <p:nvPr/>
        </p:nvSpPr>
        <p:spPr bwMode="auto">
          <a:xfrm>
            <a:off x="250825" y="6399213"/>
            <a:ext cx="705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kumimoji="1" lang="en-US" altLang="ja-JP" sz="1600">
                <a:solidFill>
                  <a:schemeClr val="tx1"/>
                </a:solidFill>
                <a:ea typeface="MS PGothic" panose="020B0600070205080204" pitchFamily="34" charset="-128"/>
              </a:rPr>
              <a:t>Source: United States Census Bureau, International Database</a:t>
            </a:r>
          </a:p>
        </p:txBody>
      </p:sp>
    </p:spTree>
    <p:extLst>
      <p:ext uri="{BB962C8B-B14F-4D97-AF65-F5344CB8AC3E}">
        <p14:creationId xmlns:p14="http://schemas.microsoft.com/office/powerpoint/2010/main" val="36091006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CL - Galvani revised">
  <a:themeElements>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CL - Galvani revis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CL - Galvani revis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CL - Galvani revis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CL - Galvani revis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CL - Galvani revis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CL - Galvani revis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CL - Galvani revis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עיצוב ברירת מחדל">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lnDef>
  </a:objectDefaults>
  <a:extraClrSchemeLst>
    <a:extraClrScheme>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עיצוב ברירת מחד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עיצוב ברירת מחד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עיצוב ברירת מחד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18391</TotalTime>
  <Words>2855</Words>
  <Application>Microsoft Office PowerPoint</Application>
  <PresentationFormat>On-screen Show (4:3)</PresentationFormat>
  <Paragraphs>426</Paragraphs>
  <Slides>57</Slides>
  <Notes>23</Notes>
  <HiddenSlides>3</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5</vt:i4>
      </vt:variant>
      <vt:variant>
        <vt:lpstr>Slide Titles</vt:lpstr>
      </vt:variant>
      <vt:variant>
        <vt:i4>57</vt:i4>
      </vt:variant>
    </vt:vector>
  </HeadingPairs>
  <TitlesOfParts>
    <vt:vector size="79" baseType="lpstr">
      <vt:lpstr>ＭＳ Ｐゴシック</vt:lpstr>
      <vt:lpstr>ＭＳ Ｐゴシック</vt:lpstr>
      <vt:lpstr>Arial</vt:lpstr>
      <vt:lpstr>Arial Black</vt:lpstr>
      <vt:lpstr>Calibri</vt:lpstr>
      <vt:lpstr>Calibri Light</vt:lpstr>
      <vt:lpstr>Constantia</vt:lpstr>
      <vt:lpstr>Gill Sans MT</vt:lpstr>
      <vt:lpstr>Times</vt:lpstr>
      <vt:lpstr>Times New Roman</vt:lpstr>
      <vt:lpstr>Wingdings</vt:lpstr>
      <vt:lpstr>Wingdings 2</vt:lpstr>
      <vt:lpstr>1_UCL - Galvani revised</vt:lpstr>
      <vt:lpstr>Office Theme</vt:lpstr>
      <vt:lpstr>1_Office Theme</vt:lpstr>
      <vt:lpstr>עיצוב ברירת מחדל</vt:lpstr>
      <vt:lpstr>Flow</vt:lpstr>
      <vt:lpstr>Microsoft Excel Chart</vt:lpstr>
      <vt:lpstr>Equation</vt:lpstr>
      <vt:lpstr>משוואה</vt:lpstr>
      <vt:lpstr>Document</vt:lpstr>
      <vt:lpstr>Microsoft Equation 3.0</vt:lpstr>
      <vt:lpstr>PowerPoint Presentation</vt:lpstr>
      <vt:lpstr>PowerPoint Presentation</vt:lpstr>
      <vt:lpstr>Methodological Scheme </vt:lpstr>
      <vt:lpstr>PowerPoint Presentation</vt:lpstr>
      <vt:lpstr>The Health Industry </vt:lpstr>
      <vt:lpstr>Rotavirus</vt:lpstr>
      <vt:lpstr>Vaccination </vt:lpstr>
      <vt:lpstr>Does it make sense? </vt:lpstr>
      <vt:lpstr>Population pyramid</vt:lpstr>
      <vt:lpstr>Does it make sense? </vt:lpstr>
      <vt:lpstr>Age distribution of rotavirus cases </vt:lpstr>
      <vt:lpstr>Age distribution of hospitalization for Rotavirus </vt:lpstr>
      <vt:lpstr>Does it make sense? </vt:lpstr>
      <vt:lpstr>Overall study goal </vt:lpstr>
      <vt:lpstr>Model design </vt:lpstr>
      <vt:lpstr>Model design Disease transmission </vt:lpstr>
      <vt:lpstr>Model design Disease transmission </vt:lpstr>
      <vt:lpstr>Model design Disease transmission </vt:lpstr>
      <vt:lpstr>Model design Disease transmission </vt:lpstr>
      <vt:lpstr>Model design Disease transmission </vt:lpstr>
      <vt:lpstr>Model design Force of infection </vt:lpstr>
      <vt:lpstr>PowerPoint Presentation</vt:lpstr>
      <vt:lpstr>Evaluation of missing parameters  </vt:lpstr>
      <vt:lpstr>Model assumptions for simulation studies </vt:lpstr>
      <vt:lpstr>Contact mixing pattern evaluation </vt:lpstr>
      <vt:lpstr>PowerPoint Presentation</vt:lpstr>
      <vt:lpstr>Uncertainty quantifications </vt:lpstr>
      <vt:lpstr>PowerPoint Presentation</vt:lpstr>
      <vt:lpstr>PowerPoint Presentation</vt:lpstr>
      <vt:lpstr>Effectiveness results</vt:lpstr>
      <vt:lpstr>Vaccination efficacy</vt:lpstr>
      <vt:lpstr>PowerPoint Presentation</vt:lpstr>
      <vt:lpstr>PowerPoint Presentation</vt:lpstr>
      <vt:lpstr>Optimal vaccination allocation</vt:lpstr>
      <vt:lpstr>PowerPoint Presentation</vt:lpstr>
      <vt:lpstr>PowerPoint Presentation</vt:lpstr>
      <vt:lpstr>PowerPoint Presentation</vt:lpstr>
      <vt:lpstr>PowerPoint Presentation</vt:lpstr>
      <vt:lpstr>PowerPoint Presentation</vt:lpstr>
      <vt:lpstr>PowerPoint Presentation</vt:lpstr>
      <vt:lpstr>Study goal</vt:lpstr>
      <vt:lpstr> The dynamics of epidemics - The SIR model</vt:lpstr>
      <vt:lpstr>PowerPoint Presentation</vt:lpstr>
      <vt:lpstr>PowerPoint Presentation</vt:lpstr>
      <vt:lpstr>Locating the central individuals indirectly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Data analyses</vt:lpstr>
      <vt:lpstr>Real Data Analyses</vt:lpstr>
      <vt:lpstr>Data analyses</vt:lpstr>
      <vt:lpstr>Data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interest versus self-interest in smallpox vaccination policy</dc:title>
  <dc:creator>דן</dc:creator>
  <cp:lastModifiedBy>Dean</cp:lastModifiedBy>
  <cp:revision>468</cp:revision>
  <cp:lastPrinted>1601-01-01T00:00:00Z</cp:lastPrinted>
  <dcterms:created xsi:type="dcterms:W3CDTF">2011-11-19T19:34:33Z</dcterms:created>
  <dcterms:modified xsi:type="dcterms:W3CDTF">2017-12-30T20:23:07Z</dcterms:modified>
</cp:coreProperties>
</file>